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sldSz cx="18288000" cy="10287000"/>
  <p:notesSz cx="6858000" cy="9144000"/>
  <p:embeddedFontLst>
    <p:embeddedFont>
      <p:font typeface="Aileron" panose="020B0604020202020204" charset="0"/>
      <p:regular r:id="rId15"/>
    </p:embeddedFont>
    <p:embeddedFont>
      <p:font typeface="Aileron Bold" panose="020B0604020202020204" charset="0"/>
      <p:regular r:id="rId16"/>
    </p:embeddedFont>
    <p:embeddedFont>
      <p:font typeface="Aileron Ultra-Bold" panose="020B0604020202020204" charset="0"/>
      <p:regular r:id="rId17"/>
    </p:embeddedFont>
    <p:embeddedFont>
      <p:font typeface="Arial Bold" panose="020B0704020202020204" pitchFamily="34" charset="0"/>
      <p:regular r:id="rId18"/>
      <p:bold r:id="rId19"/>
    </p:embeddedFont>
    <p:embeddedFont>
      <p:font typeface="Arimo" panose="020B0604020202020204" charset="0"/>
      <p:regular r:id="rId20"/>
    </p:embeddedFont>
    <p:embeddedFont>
      <p:font typeface="Canva Sans" panose="020B0604020202020204" charset="0"/>
      <p:regular r:id="rId21"/>
    </p:embeddedFont>
    <p:embeddedFont>
      <p:font typeface="Canva Sans Bold" panose="020B0604020202020204" charset="0"/>
      <p:regular r:id="rId22"/>
    </p:embeddedFont>
    <p:embeddedFont>
      <p:font typeface="DejaVu Serif" panose="020B0604020202020204" charset="0"/>
      <p:regular r:id="rId23"/>
    </p:embeddedFont>
    <p:embeddedFont>
      <p:font typeface="DejaVu Serif Bold" panose="020B0604020202020204" charset="0"/>
      <p:regular r:id="rId24"/>
    </p:embeddedFont>
    <p:embeddedFont>
      <p:font typeface="Harmattan" panose="020B0604020202020204" charset="-78"/>
      <p:regular r:id="rId25"/>
    </p:embeddedFont>
    <p:embeddedFont>
      <p:font typeface="Hatton Heavy" panose="020B0604020202020204" charset="0"/>
      <p:regular r:id="rId26"/>
    </p:embeddedFont>
    <p:embeddedFont>
      <p:font typeface="Open Sans" panose="020B0606030504020204" pitchFamily="34" charset="0"/>
      <p:regular r:id="rId27"/>
    </p:embeddedFont>
    <p:embeddedFont>
      <p:font typeface="Open Sans Bold" panose="020B0806030504020204" charset="0"/>
      <p:regular r:id="rId28"/>
    </p:embeddedFont>
    <p:embeddedFont>
      <p:font typeface="Open Sans Light" panose="020B0306030504020204" pitchFamily="34" charset="0"/>
      <p:regular r:id="rId29"/>
    </p:embeddedFont>
    <p:embeddedFont>
      <p:font typeface="Times New Roman Bold" panose="02020803070505020304" pitchFamily="18" charset="0"/>
      <p:regular r:id="rId30"/>
      <p:bold r:id="rId31"/>
    </p:embeddedFont>
    <p:embeddedFont>
      <p:font typeface="Trocchi" panose="020B0604020202020204" charset="0"/>
      <p:regular r:id="rId3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0" d="100"/>
          <a:sy n="50" d="100"/>
        </p:scale>
        <p:origin x="300" y="3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4.fntdata"/><Relationship Id="rId26" Type="http://schemas.openxmlformats.org/officeDocument/2006/relationships/font" Target="fonts/font12.fntdata"/><Relationship Id="rId3" Type="http://schemas.openxmlformats.org/officeDocument/2006/relationships/slide" Target="slides/slide2.xml"/><Relationship Id="rId21" Type="http://schemas.openxmlformats.org/officeDocument/2006/relationships/font" Target="fonts/font7.fntdata"/><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font" Target="fonts/font11.fntdata"/><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29" Type="http://schemas.openxmlformats.org/officeDocument/2006/relationships/font" Target="fonts/font1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0.fntdata"/><Relationship Id="rId32" Type="http://schemas.openxmlformats.org/officeDocument/2006/relationships/font" Target="fonts/font18.fntdata"/><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font" Target="fonts/font9.fntdata"/><Relationship Id="rId28" Type="http://schemas.openxmlformats.org/officeDocument/2006/relationships/font" Target="fonts/font14.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5.fntdata"/><Relationship Id="rId31" Type="http://schemas.openxmlformats.org/officeDocument/2006/relationships/font" Target="fonts/font1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8.fntdata"/><Relationship Id="rId27" Type="http://schemas.openxmlformats.org/officeDocument/2006/relationships/font" Target="fonts/font13.fntdata"/><Relationship Id="rId30" Type="http://schemas.openxmlformats.org/officeDocument/2006/relationships/font" Target="fonts/font16.fntdata"/><Relationship Id="rId35" Type="http://schemas.openxmlformats.org/officeDocument/2006/relationships/theme" Target="theme/theme1.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4/16/2024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4/16/2024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4/16/2024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4/16/2024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svg"/><Relationship Id="rId7" Type="http://schemas.openxmlformats.org/officeDocument/2006/relationships/image" Target="../media/image16.sv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15.png"/><Relationship Id="rId11" Type="http://schemas.openxmlformats.org/officeDocument/2006/relationships/image" Target="../media/image20.svg"/><Relationship Id="rId5" Type="http://schemas.openxmlformats.org/officeDocument/2006/relationships/image" Target="../media/image14.sv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svg"/></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hyperlink" Target="https://www.researchgate.net/publication/343345506_Smart_Health_Prediction_System_with_Data_Mining" TargetMode="External"/><Relationship Id="rId7" Type="http://schemas.openxmlformats.org/officeDocument/2006/relationships/hyperlink" Target="https://www.irjet.net/archives/V4/i4/IRJET-V4I4669.pdf" TargetMode="External"/><Relationship Id="rId2" Type="http://schemas.openxmlformats.org/officeDocument/2006/relationships/hyperlink" Target="https://www.irjet.net/archives/V10/i6/IRJET-V10I697.pdf" TargetMode="External"/><Relationship Id="rId1" Type="http://schemas.openxmlformats.org/officeDocument/2006/relationships/slideLayout" Target="../slideLayouts/slideLayout7.xml"/><Relationship Id="rId6" Type="http://schemas.openxmlformats.org/officeDocument/2006/relationships/hyperlink" Target="https://www.mdpi.com/2078-2489/14/3/181%20https:/www.ijset.in/wp-content/uploads/IJSET_V9_issue1_159.pdf" TargetMode="External"/><Relationship Id="rId5" Type="http://schemas.openxmlformats.org/officeDocument/2006/relationships/hyperlink" Target="https://www.irjmets.com/uploadedfiles/paper/issue_7_july_2023/43392/final/fin_irjmets1690015112.pdf" TargetMode="External"/><Relationship Id="rId4" Type="http://schemas.openxmlformats.org/officeDocument/2006/relationships/hyperlink" Target="https://ijcrt.org/papers/IJCRT2204206.pdf"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jpeg"/></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7.xml"/><Relationship Id="rId5" Type="http://schemas.openxmlformats.org/officeDocument/2006/relationships/image" Target="../media/image3.sv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3828491"/>
            <a:ext cx="18288000" cy="6458509"/>
            <a:chOff x="0" y="0"/>
            <a:chExt cx="4816593" cy="1701006"/>
          </a:xfrm>
        </p:grpSpPr>
        <p:sp>
          <p:nvSpPr>
            <p:cNvPr id="3" name="Freeform 3"/>
            <p:cNvSpPr/>
            <p:nvPr/>
          </p:nvSpPr>
          <p:spPr>
            <a:xfrm>
              <a:off x="0" y="0"/>
              <a:ext cx="4816592" cy="1701006"/>
            </a:xfrm>
            <a:custGeom>
              <a:avLst/>
              <a:gdLst/>
              <a:ahLst/>
              <a:cxnLst/>
              <a:rect l="l" t="t" r="r" b="b"/>
              <a:pathLst>
                <a:path w="4816592" h="1701006">
                  <a:moveTo>
                    <a:pt x="0" y="0"/>
                  </a:moveTo>
                  <a:lnTo>
                    <a:pt x="4816592" y="0"/>
                  </a:lnTo>
                  <a:lnTo>
                    <a:pt x="4816592" y="1701006"/>
                  </a:lnTo>
                  <a:lnTo>
                    <a:pt x="0" y="1701006"/>
                  </a:lnTo>
                  <a:close/>
                </a:path>
              </a:pathLst>
            </a:custGeom>
            <a:solidFill>
              <a:srgbClr val="AC7088"/>
            </a:solidFill>
          </p:spPr>
          <p:txBody>
            <a:bodyPr/>
            <a:lstStyle/>
            <a:p>
              <a:endParaRPr lang="en-IN" dirty="0"/>
            </a:p>
          </p:txBody>
        </p:sp>
        <p:sp>
          <p:nvSpPr>
            <p:cNvPr id="4" name="TextBox 4"/>
            <p:cNvSpPr txBox="1"/>
            <p:nvPr/>
          </p:nvSpPr>
          <p:spPr>
            <a:xfrm>
              <a:off x="0" y="-38100"/>
              <a:ext cx="4816593" cy="1739106"/>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0" y="1445987"/>
            <a:ext cx="18288000" cy="2382504"/>
            <a:chOff x="0" y="0"/>
            <a:chExt cx="4816593" cy="627491"/>
          </a:xfrm>
        </p:grpSpPr>
        <p:sp>
          <p:nvSpPr>
            <p:cNvPr id="6" name="Freeform 6"/>
            <p:cNvSpPr/>
            <p:nvPr/>
          </p:nvSpPr>
          <p:spPr>
            <a:xfrm>
              <a:off x="0" y="0"/>
              <a:ext cx="4816592" cy="627491"/>
            </a:xfrm>
            <a:custGeom>
              <a:avLst/>
              <a:gdLst/>
              <a:ahLst/>
              <a:cxnLst/>
              <a:rect l="l" t="t" r="r" b="b"/>
              <a:pathLst>
                <a:path w="4816592" h="627491">
                  <a:moveTo>
                    <a:pt x="0" y="0"/>
                  </a:moveTo>
                  <a:lnTo>
                    <a:pt x="4816592" y="0"/>
                  </a:lnTo>
                  <a:lnTo>
                    <a:pt x="4816592" y="627491"/>
                  </a:lnTo>
                  <a:lnTo>
                    <a:pt x="0" y="627491"/>
                  </a:lnTo>
                  <a:close/>
                </a:path>
              </a:pathLst>
            </a:custGeom>
            <a:solidFill>
              <a:srgbClr val="DEB6AB"/>
            </a:solidFill>
          </p:spPr>
        </p:sp>
        <p:sp>
          <p:nvSpPr>
            <p:cNvPr id="7" name="TextBox 7"/>
            <p:cNvSpPr txBox="1"/>
            <p:nvPr/>
          </p:nvSpPr>
          <p:spPr>
            <a:xfrm>
              <a:off x="0" y="-38100"/>
              <a:ext cx="4816593" cy="665591"/>
            </a:xfrm>
            <a:prstGeom prst="rect">
              <a:avLst/>
            </a:prstGeom>
          </p:spPr>
          <p:txBody>
            <a:bodyPr lIns="50800" tIns="50800" rIns="50800" bIns="50800" rtlCol="0" anchor="ctr"/>
            <a:lstStyle/>
            <a:p>
              <a:pPr algn="ctr">
                <a:lnSpc>
                  <a:spcPts val="2659"/>
                </a:lnSpc>
                <a:spcBef>
                  <a:spcPct val="0"/>
                </a:spcBef>
              </a:pPr>
              <a:endParaRPr/>
            </a:p>
          </p:txBody>
        </p:sp>
      </p:grpSp>
      <p:sp>
        <p:nvSpPr>
          <p:cNvPr id="8" name="TextBox 8"/>
          <p:cNvSpPr txBox="1"/>
          <p:nvPr/>
        </p:nvSpPr>
        <p:spPr>
          <a:xfrm>
            <a:off x="4709606" y="54621"/>
            <a:ext cx="8856980" cy="856615"/>
          </a:xfrm>
          <a:prstGeom prst="rect">
            <a:avLst/>
          </a:prstGeom>
        </p:spPr>
        <p:txBody>
          <a:bodyPr lIns="0" tIns="0" rIns="0" bIns="0" rtlCol="0" anchor="t">
            <a:spAutoFit/>
          </a:bodyPr>
          <a:lstStyle/>
          <a:p>
            <a:pPr algn="l">
              <a:lnSpc>
                <a:spcPts val="5640"/>
              </a:lnSpc>
            </a:pPr>
            <a:r>
              <a:rPr lang="en-US" sz="4700" spc="-20">
                <a:solidFill>
                  <a:srgbClr val="000000"/>
                </a:solidFill>
                <a:latin typeface="Times New Roman Bold"/>
              </a:rPr>
              <a:t>Don Bosco Institute of Technology</a:t>
            </a:r>
          </a:p>
        </p:txBody>
      </p:sp>
      <p:sp>
        <p:nvSpPr>
          <p:cNvPr id="9" name="TextBox 9"/>
          <p:cNvSpPr txBox="1"/>
          <p:nvPr/>
        </p:nvSpPr>
        <p:spPr>
          <a:xfrm>
            <a:off x="5382186" y="1795140"/>
            <a:ext cx="11007051" cy="4295826"/>
          </a:xfrm>
          <a:prstGeom prst="rect">
            <a:avLst/>
          </a:prstGeom>
        </p:spPr>
        <p:txBody>
          <a:bodyPr lIns="0" tIns="0" rIns="0" bIns="0" rtlCol="0" anchor="t">
            <a:spAutoFit/>
          </a:bodyPr>
          <a:lstStyle/>
          <a:p>
            <a:pPr algn="l">
              <a:lnSpc>
                <a:spcPts val="4969"/>
              </a:lnSpc>
            </a:pPr>
            <a:r>
              <a:rPr lang="en-US" sz="4100" spc="10">
                <a:solidFill>
                  <a:srgbClr val="000000"/>
                </a:solidFill>
                <a:latin typeface="Times New Roman Bold"/>
              </a:rPr>
              <a:t>Department of Computer Engineering  (Session 2023-24 EVEN)</a:t>
            </a:r>
          </a:p>
          <a:p>
            <a:pPr algn="l">
              <a:lnSpc>
                <a:spcPts val="4920"/>
              </a:lnSpc>
            </a:pPr>
            <a:r>
              <a:rPr lang="en-US" sz="4100" spc="10">
                <a:solidFill>
                  <a:srgbClr val="000000"/>
                </a:solidFill>
                <a:latin typeface="Times New Roman Bold"/>
              </a:rPr>
              <a:t>S.E. Computer</a:t>
            </a:r>
          </a:p>
          <a:p>
            <a:pPr algn="l">
              <a:lnSpc>
                <a:spcPts val="10360"/>
              </a:lnSpc>
            </a:pPr>
            <a:r>
              <a:rPr lang="en-US" sz="4800" spc="-30">
                <a:solidFill>
                  <a:srgbClr val="000000"/>
                </a:solidFill>
                <a:latin typeface="Times New Roman Bold"/>
              </a:rPr>
              <a:t>Mini Project 1B Progress Review II  “HEALTH PREDICTION WEB APP”</a:t>
            </a:r>
          </a:p>
        </p:txBody>
      </p:sp>
      <p:sp>
        <p:nvSpPr>
          <p:cNvPr id="10" name="Freeform 10"/>
          <p:cNvSpPr/>
          <p:nvPr/>
        </p:nvSpPr>
        <p:spPr>
          <a:xfrm>
            <a:off x="171550" y="125000"/>
            <a:ext cx="2466798" cy="2466798"/>
          </a:xfrm>
          <a:custGeom>
            <a:avLst/>
            <a:gdLst/>
            <a:ahLst/>
            <a:cxnLst/>
            <a:rect l="l" t="t" r="r" b="b"/>
            <a:pathLst>
              <a:path w="2466798" h="2466798">
                <a:moveTo>
                  <a:pt x="0" y="0"/>
                </a:moveTo>
                <a:lnTo>
                  <a:pt x="2466798" y="0"/>
                </a:lnTo>
                <a:lnTo>
                  <a:pt x="2466798" y="2466798"/>
                </a:lnTo>
                <a:lnTo>
                  <a:pt x="0" y="2466798"/>
                </a:lnTo>
                <a:lnTo>
                  <a:pt x="0" y="0"/>
                </a:lnTo>
                <a:close/>
              </a:path>
            </a:pathLst>
          </a:custGeom>
          <a:blipFill>
            <a:blip r:embed="rId2"/>
            <a:stretch>
              <a:fillRect/>
            </a:stretch>
          </a:blipFill>
        </p:spPr>
      </p:sp>
      <p:grpSp>
        <p:nvGrpSpPr>
          <p:cNvPr id="11" name="Group 11"/>
          <p:cNvGrpSpPr/>
          <p:nvPr/>
        </p:nvGrpSpPr>
        <p:grpSpPr>
          <a:xfrm>
            <a:off x="999413" y="5143500"/>
            <a:ext cx="3277870" cy="736728"/>
            <a:chOff x="0" y="0"/>
            <a:chExt cx="4370493" cy="982303"/>
          </a:xfrm>
        </p:grpSpPr>
        <p:sp>
          <p:nvSpPr>
            <p:cNvPr id="12" name="Freeform 12"/>
            <p:cNvSpPr/>
            <p:nvPr/>
          </p:nvSpPr>
          <p:spPr>
            <a:xfrm>
              <a:off x="0" y="0"/>
              <a:ext cx="4370451" cy="982303"/>
            </a:xfrm>
            <a:custGeom>
              <a:avLst/>
              <a:gdLst/>
              <a:ahLst/>
              <a:cxnLst/>
              <a:rect l="l" t="t" r="r" b="b"/>
              <a:pathLst>
                <a:path w="4370451" h="982303">
                  <a:moveTo>
                    <a:pt x="0" y="0"/>
                  </a:moveTo>
                  <a:lnTo>
                    <a:pt x="4370451" y="0"/>
                  </a:lnTo>
                  <a:lnTo>
                    <a:pt x="4370451" y="982303"/>
                  </a:lnTo>
                  <a:lnTo>
                    <a:pt x="0" y="982303"/>
                  </a:lnTo>
                  <a:close/>
                </a:path>
              </a:pathLst>
            </a:custGeom>
            <a:solidFill>
              <a:srgbClr val="00FF00"/>
            </a:solidFill>
          </p:spPr>
        </p:sp>
        <p:sp>
          <p:nvSpPr>
            <p:cNvPr id="13" name="TextBox 13"/>
            <p:cNvSpPr txBox="1"/>
            <p:nvPr/>
          </p:nvSpPr>
          <p:spPr>
            <a:xfrm>
              <a:off x="0" y="-57150"/>
              <a:ext cx="4370493" cy="1039453"/>
            </a:xfrm>
            <a:prstGeom prst="rect">
              <a:avLst/>
            </a:prstGeom>
          </p:spPr>
          <p:txBody>
            <a:bodyPr lIns="50800" tIns="50800" rIns="50800" bIns="50800" rtlCol="0" anchor="t"/>
            <a:lstStyle/>
            <a:p>
              <a:pPr algn="l">
                <a:lnSpc>
                  <a:spcPts val="4179"/>
                </a:lnSpc>
              </a:pPr>
              <a:r>
                <a:rPr lang="en-US" sz="3600" u="sng" spc="-10">
                  <a:solidFill>
                    <a:srgbClr val="000000"/>
                  </a:solidFill>
                  <a:latin typeface="Arial Bold"/>
                </a:rPr>
                <a:t>Group No. - 12</a:t>
              </a:r>
            </a:p>
          </p:txBody>
        </p:sp>
      </p:grpSp>
      <p:sp>
        <p:nvSpPr>
          <p:cNvPr id="16" name="TextBox 16"/>
          <p:cNvSpPr txBox="1"/>
          <p:nvPr/>
        </p:nvSpPr>
        <p:spPr>
          <a:xfrm>
            <a:off x="999413" y="5717181"/>
            <a:ext cx="3448050" cy="591503"/>
          </a:xfrm>
          <a:prstGeom prst="rect">
            <a:avLst/>
          </a:prstGeom>
        </p:spPr>
        <p:txBody>
          <a:bodyPr lIns="50800" tIns="50800" rIns="50800" bIns="50800" rtlCol="0" anchor="t"/>
          <a:lstStyle/>
          <a:p>
            <a:pPr algn="l">
              <a:lnSpc>
                <a:spcPts val="4179"/>
              </a:lnSpc>
            </a:pPr>
            <a:endParaRPr lang="en-US" sz="3600" dirty="0">
              <a:solidFill>
                <a:srgbClr val="000000"/>
              </a:solidFill>
              <a:latin typeface="Arial Bold"/>
            </a:endParaRPr>
          </a:p>
        </p:txBody>
      </p:sp>
      <p:sp>
        <p:nvSpPr>
          <p:cNvPr id="17" name="TextBox 17"/>
          <p:cNvSpPr txBox="1"/>
          <p:nvPr/>
        </p:nvSpPr>
        <p:spPr>
          <a:xfrm>
            <a:off x="171550" y="7582581"/>
            <a:ext cx="6654552" cy="1657350"/>
          </a:xfrm>
          <a:prstGeom prst="rect">
            <a:avLst/>
          </a:prstGeom>
        </p:spPr>
        <p:txBody>
          <a:bodyPr lIns="0" tIns="0" rIns="0" bIns="0" rtlCol="0" anchor="t">
            <a:spAutoFit/>
          </a:bodyPr>
          <a:lstStyle/>
          <a:p>
            <a:pPr marL="892810" lvl="1" indent="-446405" algn="l">
              <a:lnSpc>
                <a:spcPts val="4320"/>
              </a:lnSpc>
              <a:buAutoNum type="arabicPeriod"/>
            </a:pPr>
            <a:r>
              <a:rPr lang="en-US" sz="3600" spc="-10" dirty="0">
                <a:solidFill>
                  <a:srgbClr val="000000"/>
                </a:solidFill>
                <a:latin typeface="Arimo"/>
              </a:rPr>
              <a:t>Amisha Verma [66]</a:t>
            </a:r>
          </a:p>
          <a:p>
            <a:pPr marL="892454" lvl="1" indent="-446227" algn="l">
              <a:lnSpc>
                <a:spcPts val="4320"/>
              </a:lnSpc>
              <a:buAutoNum type="arabicPeriod"/>
            </a:pPr>
            <a:r>
              <a:rPr lang="en-US" sz="3600" spc="-7" dirty="0" err="1">
                <a:solidFill>
                  <a:srgbClr val="000000"/>
                </a:solidFill>
                <a:latin typeface="Arimo"/>
              </a:rPr>
              <a:t>Ashita</a:t>
            </a:r>
            <a:r>
              <a:rPr lang="en-US" sz="3600" spc="-7" dirty="0">
                <a:solidFill>
                  <a:srgbClr val="000000"/>
                </a:solidFill>
                <a:latin typeface="Arimo"/>
              </a:rPr>
              <a:t> </a:t>
            </a:r>
            <a:r>
              <a:rPr lang="en-US" sz="3600" spc="-7" dirty="0" err="1">
                <a:solidFill>
                  <a:srgbClr val="000000"/>
                </a:solidFill>
                <a:latin typeface="Arimo"/>
              </a:rPr>
              <a:t>Salis</a:t>
            </a:r>
            <a:r>
              <a:rPr lang="en-US" sz="3600" spc="-7" dirty="0">
                <a:solidFill>
                  <a:srgbClr val="000000"/>
                </a:solidFill>
                <a:latin typeface="Arimo"/>
              </a:rPr>
              <a:t> [55]</a:t>
            </a:r>
          </a:p>
          <a:p>
            <a:pPr marL="892810" lvl="1" indent="-446405" algn="l">
              <a:lnSpc>
                <a:spcPts val="4320"/>
              </a:lnSpc>
              <a:buAutoNum type="arabicPeriod"/>
            </a:pPr>
            <a:r>
              <a:rPr lang="en-US" sz="3600" spc="-10" dirty="0">
                <a:solidFill>
                  <a:srgbClr val="000000"/>
                </a:solidFill>
                <a:latin typeface="Arimo"/>
              </a:rPr>
              <a:t>Merina George </a:t>
            </a:r>
            <a:r>
              <a:rPr lang="en-US" sz="3600" spc="-10" dirty="0" err="1">
                <a:solidFill>
                  <a:srgbClr val="000000"/>
                </a:solidFill>
                <a:latin typeface="Arimo"/>
              </a:rPr>
              <a:t>Thoppil</a:t>
            </a:r>
            <a:r>
              <a:rPr lang="en-US" sz="3600" spc="-10" dirty="0">
                <a:solidFill>
                  <a:srgbClr val="000000"/>
                </a:solidFill>
                <a:latin typeface="Arimo"/>
              </a:rPr>
              <a:t> [63]</a:t>
            </a:r>
          </a:p>
        </p:txBody>
      </p:sp>
      <p:sp>
        <p:nvSpPr>
          <p:cNvPr id="18" name="TextBox 18"/>
          <p:cNvSpPr txBox="1"/>
          <p:nvPr/>
        </p:nvSpPr>
        <p:spPr>
          <a:xfrm>
            <a:off x="7562222" y="9329103"/>
            <a:ext cx="3608070" cy="581025"/>
          </a:xfrm>
          <a:prstGeom prst="rect">
            <a:avLst/>
          </a:prstGeom>
        </p:spPr>
        <p:txBody>
          <a:bodyPr lIns="0" tIns="0" rIns="0" bIns="0" rtlCol="0" anchor="t">
            <a:spAutoFit/>
          </a:bodyPr>
          <a:lstStyle/>
          <a:p>
            <a:pPr algn="l">
              <a:lnSpc>
                <a:spcPts val="4079"/>
              </a:lnSpc>
            </a:pPr>
            <a:r>
              <a:rPr lang="en-US" sz="3400">
                <a:solidFill>
                  <a:srgbClr val="000000"/>
                </a:solidFill>
                <a:latin typeface="Arial"/>
              </a:rPr>
              <a:t>16 April 2024</a:t>
            </a:r>
          </a:p>
        </p:txBody>
      </p:sp>
      <p:sp>
        <p:nvSpPr>
          <p:cNvPr id="19" name="TextBox 19"/>
          <p:cNvSpPr txBox="1"/>
          <p:nvPr/>
        </p:nvSpPr>
        <p:spPr>
          <a:xfrm>
            <a:off x="457200" y="6066334"/>
            <a:ext cx="6654552" cy="571500"/>
          </a:xfrm>
          <a:prstGeom prst="rect">
            <a:avLst/>
          </a:prstGeom>
        </p:spPr>
        <p:txBody>
          <a:bodyPr lIns="0" tIns="0" rIns="0" bIns="0" rtlCol="0" anchor="t">
            <a:spAutoFit/>
          </a:bodyPr>
          <a:lstStyle/>
          <a:p>
            <a:pPr algn="l">
              <a:lnSpc>
                <a:spcPts val="4320"/>
              </a:lnSpc>
            </a:pPr>
            <a:r>
              <a:rPr lang="en-US" sz="3600" spc="-10" dirty="0">
                <a:solidFill>
                  <a:srgbClr val="000000"/>
                </a:solidFill>
                <a:latin typeface="Arimo"/>
              </a:rPr>
              <a:t>MENTOR: MS POOJA  B</a:t>
            </a:r>
          </a:p>
        </p:txBody>
      </p:sp>
      <p:sp>
        <p:nvSpPr>
          <p:cNvPr id="20" name="TextBox 19">
            <a:extLst>
              <a:ext uri="{FF2B5EF4-FFF2-40B4-BE49-F238E27FC236}">
                <a16:creationId xmlns:a16="http://schemas.microsoft.com/office/drawing/2014/main" id="{FEF109BA-2943-7C92-D38B-95FDD748DA08}"/>
              </a:ext>
            </a:extLst>
          </p:cNvPr>
          <p:cNvSpPr txBox="1"/>
          <p:nvPr/>
        </p:nvSpPr>
        <p:spPr>
          <a:xfrm>
            <a:off x="755626" y="6985415"/>
            <a:ext cx="5486400" cy="646331"/>
          </a:xfrm>
          <a:prstGeom prst="rect">
            <a:avLst/>
          </a:prstGeom>
          <a:noFill/>
        </p:spPr>
        <p:txBody>
          <a:bodyPr wrap="square" rtlCol="0">
            <a:spAutoFit/>
          </a:bodyPr>
          <a:lstStyle/>
          <a:p>
            <a:r>
              <a:rPr lang="en-IN" sz="3600" dirty="0"/>
              <a:t>Team Members:</a:t>
            </a:r>
            <a:endParaRPr lang="en-IN"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5E8C7"/>
        </a:solidFill>
        <a:effectLst/>
      </p:bgPr>
    </p:bg>
    <p:spTree>
      <p:nvGrpSpPr>
        <p:cNvPr id="1" name=""/>
        <p:cNvGrpSpPr/>
        <p:nvPr/>
      </p:nvGrpSpPr>
      <p:grpSpPr>
        <a:xfrm>
          <a:off x="0" y="0"/>
          <a:ext cx="0" cy="0"/>
          <a:chOff x="0" y="0"/>
          <a:chExt cx="0" cy="0"/>
        </a:xfrm>
      </p:grpSpPr>
      <p:sp>
        <p:nvSpPr>
          <p:cNvPr id="2" name="TextBox 2"/>
          <p:cNvSpPr txBox="1"/>
          <p:nvPr/>
        </p:nvSpPr>
        <p:spPr>
          <a:xfrm>
            <a:off x="6294299" y="400446"/>
            <a:ext cx="8111223" cy="967516"/>
          </a:xfrm>
          <a:prstGeom prst="rect">
            <a:avLst/>
          </a:prstGeom>
        </p:spPr>
        <p:txBody>
          <a:bodyPr lIns="0" tIns="0" rIns="0" bIns="0" rtlCol="0" anchor="t">
            <a:spAutoFit/>
          </a:bodyPr>
          <a:lstStyle/>
          <a:p>
            <a:pPr>
              <a:lnSpc>
                <a:spcPts val="6664"/>
              </a:lnSpc>
            </a:pPr>
            <a:r>
              <a:rPr lang="en-US" sz="7089">
                <a:solidFill>
                  <a:srgbClr val="332318"/>
                </a:solidFill>
                <a:latin typeface="Hatton Heavy"/>
              </a:rPr>
              <a:t>Site Map</a:t>
            </a:r>
          </a:p>
        </p:txBody>
      </p:sp>
      <p:grpSp>
        <p:nvGrpSpPr>
          <p:cNvPr id="3" name="Group 3"/>
          <p:cNvGrpSpPr/>
          <p:nvPr/>
        </p:nvGrpSpPr>
        <p:grpSpPr>
          <a:xfrm>
            <a:off x="6103782" y="4140246"/>
            <a:ext cx="5968889" cy="1818022"/>
            <a:chOff x="0" y="0"/>
            <a:chExt cx="3631752" cy="1106170"/>
          </a:xfrm>
        </p:grpSpPr>
        <p:sp>
          <p:nvSpPr>
            <p:cNvPr id="4" name="Freeform 4"/>
            <p:cNvSpPr/>
            <p:nvPr/>
          </p:nvSpPr>
          <p:spPr>
            <a:xfrm>
              <a:off x="0" y="0"/>
              <a:ext cx="3633022" cy="1106170"/>
            </a:xfrm>
            <a:custGeom>
              <a:avLst/>
              <a:gdLst/>
              <a:ahLst/>
              <a:cxnLst/>
              <a:rect l="l" t="t" r="r" b="b"/>
              <a:pathLst>
                <a:path w="3633022" h="1106170">
                  <a:moveTo>
                    <a:pt x="3079302" y="1106170"/>
                  </a:moveTo>
                  <a:lnTo>
                    <a:pt x="553720" y="1106170"/>
                  </a:lnTo>
                  <a:cubicBezTo>
                    <a:pt x="247650" y="1106170"/>
                    <a:pt x="0" y="858520"/>
                    <a:pt x="0" y="553720"/>
                  </a:cubicBezTo>
                  <a:cubicBezTo>
                    <a:pt x="0" y="247650"/>
                    <a:pt x="247650" y="0"/>
                    <a:pt x="553720" y="0"/>
                  </a:cubicBezTo>
                  <a:lnTo>
                    <a:pt x="3079302" y="0"/>
                  </a:lnTo>
                  <a:cubicBezTo>
                    <a:pt x="3385372" y="0"/>
                    <a:pt x="3633022" y="247650"/>
                    <a:pt x="3633022" y="553720"/>
                  </a:cubicBezTo>
                  <a:cubicBezTo>
                    <a:pt x="3631752" y="858520"/>
                    <a:pt x="3384102" y="1106170"/>
                    <a:pt x="3079302" y="1106170"/>
                  </a:cubicBezTo>
                  <a:close/>
                </a:path>
              </a:pathLst>
            </a:custGeom>
            <a:solidFill>
              <a:srgbClr val="D9D9D9"/>
            </a:solidFill>
          </p:spPr>
        </p:sp>
      </p:grpSp>
      <p:sp>
        <p:nvSpPr>
          <p:cNvPr id="5" name="AutoShape 5"/>
          <p:cNvSpPr/>
          <p:nvPr/>
        </p:nvSpPr>
        <p:spPr>
          <a:xfrm rot="-5400000">
            <a:off x="5934126" y="2171866"/>
            <a:ext cx="43359" cy="871594"/>
          </a:xfrm>
          <a:prstGeom prst="rect">
            <a:avLst/>
          </a:prstGeom>
          <a:solidFill>
            <a:srgbClr val="FFFFFF"/>
          </a:solidFill>
        </p:spPr>
      </p:sp>
      <p:grpSp>
        <p:nvGrpSpPr>
          <p:cNvPr id="6" name="Group 6"/>
          <p:cNvGrpSpPr/>
          <p:nvPr/>
        </p:nvGrpSpPr>
        <p:grpSpPr>
          <a:xfrm>
            <a:off x="6792555" y="4545851"/>
            <a:ext cx="4591344" cy="1006812"/>
            <a:chOff x="0" y="0"/>
            <a:chExt cx="6121792" cy="1342416"/>
          </a:xfrm>
        </p:grpSpPr>
        <p:sp>
          <p:nvSpPr>
            <p:cNvPr id="7" name="TextBox 7"/>
            <p:cNvSpPr txBox="1"/>
            <p:nvPr/>
          </p:nvSpPr>
          <p:spPr>
            <a:xfrm>
              <a:off x="0" y="817271"/>
              <a:ext cx="6121792" cy="525145"/>
            </a:xfrm>
            <a:prstGeom prst="rect">
              <a:avLst/>
            </a:prstGeom>
          </p:spPr>
          <p:txBody>
            <a:bodyPr lIns="0" tIns="0" rIns="0" bIns="0" rtlCol="0" anchor="t">
              <a:spAutoFit/>
            </a:bodyPr>
            <a:lstStyle/>
            <a:p>
              <a:pPr marL="0" lvl="0" indent="0" algn="ctr">
                <a:lnSpc>
                  <a:spcPts val="3359"/>
                </a:lnSpc>
              </a:pPr>
              <a:r>
                <a:rPr lang="en-US" sz="2400" u="none" spc="120">
                  <a:solidFill>
                    <a:srgbClr val="332318"/>
                  </a:solidFill>
                  <a:latin typeface="Aileron"/>
                </a:rPr>
                <a:t>Goals in Life</a:t>
              </a:r>
            </a:p>
          </p:txBody>
        </p:sp>
        <p:sp>
          <p:nvSpPr>
            <p:cNvPr id="8" name="TextBox 8"/>
            <p:cNvSpPr txBox="1"/>
            <p:nvPr/>
          </p:nvSpPr>
          <p:spPr>
            <a:xfrm>
              <a:off x="0" y="-47625"/>
              <a:ext cx="6121792" cy="767969"/>
            </a:xfrm>
            <a:prstGeom prst="rect">
              <a:avLst/>
            </a:prstGeom>
          </p:spPr>
          <p:txBody>
            <a:bodyPr lIns="0" tIns="0" rIns="0" bIns="0" rtlCol="0" anchor="t">
              <a:spAutoFit/>
            </a:bodyPr>
            <a:lstStyle/>
            <a:p>
              <a:pPr marL="0" lvl="0" indent="0" algn="ctr">
                <a:lnSpc>
                  <a:spcPts val="4716"/>
                </a:lnSpc>
                <a:spcBef>
                  <a:spcPct val="0"/>
                </a:spcBef>
              </a:pPr>
              <a:r>
                <a:rPr lang="en-US" sz="3600" u="none" spc="107">
                  <a:solidFill>
                    <a:srgbClr val="332318"/>
                  </a:solidFill>
                  <a:latin typeface="Aileron Ultra-Bold"/>
                </a:rPr>
                <a:t>GOAL SETTING</a:t>
              </a:r>
            </a:p>
          </p:txBody>
        </p:sp>
      </p:grpSp>
      <p:sp>
        <p:nvSpPr>
          <p:cNvPr id="9" name="Freeform 9"/>
          <p:cNvSpPr/>
          <p:nvPr/>
        </p:nvSpPr>
        <p:spPr>
          <a:xfrm rot="1382828">
            <a:off x="6345639" y="3255550"/>
            <a:ext cx="1475025" cy="147502"/>
          </a:xfrm>
          <a:custGeom>
            <a:avLst/>
            <a:gdLst/>
            <a:ahLst/>
            <a:cxnLst/>
            <a:rect l="l" t="t" r="r" b="b"/>
            <a:pathLst>
              <a:path w="1475025" h="147502">
                <a:moveTo>
                  <a:pt x="0" y="0"/>
                </a:moveTo>
                <a:lnTo>
                  <a:pt x="1475025" y="0"/>
                </a:lnTo>
                <a:lnTo>
                  <a:pt x="1475025" y="147502"/>
                </a:lnTo>
                <a:lnTo>
                  <a:pt x="0" y="14750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0" name="Freeform 10"/>
          <p:cNvSpPr/>
          <p:nvPr/>
        </p:nvSpPr>
        <p:spPr>
          <a:xfrm>
            <a:off x="5328817" y="7527240"/>
            <a:ext cx="2457331" cy="2457331"/>
          </a:xfrm>
          <a:custGeom>
            <a:avLst/>
            <a:gdLst/>
            <a:ahLst/>
            <a:cxnLst/>
            <a:rect l="l" t="t" r="r" b="b"/>
            <a:pathLst>
              <a:path w="2457331" h="2457331">
                <a:moveTo>
                  <a:pt x="0" y="0"/>
                </a:moveTo>
                <a:lnTo>
                  <a:pt x="2457331" y="0"/>
                </a:lnTo>
                <a:lnTo>
                  <a:pt x="2457331" y="2457331"/>
                </a:lnTo>
                <a:lnTo>
                  <a:pt x="0" y="245733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1" name="Freeform 11"/>
          <p:cNvSpPr/>
          <p:nvPr/>
        </p:nvSpPr>
        <p:spPr>
          <a:xfrm>
            <a:off x="3853792" y="3181798"/>
            <a:ext cx="1475025" cy="147502"/>
          </a:xfrm>
          <a:custGeom>
            <a:avLst/>
            <a:gdLst/>
            <a:ahLst/>
            <a:cxnLst/>
            <a:rect l="l" t="t" r="r" b="b"/>
            <a:pathLst>
              <a:path w="1475025" h="147502">
                <a:moveTo>
                  <a:pt x="0" y="0"/>
                </a:moveTo>
                <a:lnTo>
                  <a:pt x="1475025" y="0"/>
                </a:lnTo>
                <a:lnTo>
                  <a:pt x="1475025" y="147503"/>
                </a:lnTo>
                <a:lnTo>
                  <a:pt x="0" y="14750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2" name="Freeform 12"/>
          <p:cNvSpPr/>
          <p:nvPr/>
        </p:nvSpPr>
        <p:spPr>
          <a:xfrm>
            <a:off x="4754196" y="1882813"/>
            <a:ext cx="2038359" cy="2038359"/>
          </a:xfrm>
          <a:custGeom>
            <a:avLst/>
            <a:gdLst/>
            <a:ahLst/>
            <a:cxnLst/>
            <a:rect l="l" t="t" r="r" b="b"/>
            <a:pathLst>
              <a:path w="2038359" h="2038359">
                <a:moveTo>
                  <a:pt x="0" y="0"/>
                </a:moveTo>
                <a:lnTo>
                  <a:pt x="2038359" y="0"/>
                </a:lnTo>
                <a:lnTo>
                  <a:pt x="2038359" y="2038358"/>
                </a:lnTo>
                <a:lnTo>
                  <a:pt x="0" y="203835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13" name="Group 13"/>
          <p:cNvGrpSpPr/>
          <p:nvPr/>
        </p:nvGrpSpPr>
        <p:grpSpPr>
          <a:xfrm>
            <a:off x="2660015" y="2005433"/>
            <a:ext cx="1360904" cy="2423654"/>
            <a:chOff x="0" y="0"/>
            <a:chExt cx="1814538" cy="3231538"/>
          </a:xfrm>
        </p:grpSpPr>
        <p:sp>
          <p:nvSpPr>
            <p:cNvPr id="14" name="Freeform 14"/>
            <p:cNvSpPr/>
            <p:nvPr/>
          </p:nvSpPr>
          <p:spPr>
            <a:xfrm rot="-10800000">
              <a:off x="0" y="0"/>
              <a:ext cx="1814538" cy="1814538"/>
            </a:xfrm>
            <a:custGeom>
              <a:avLst/>
              <a:gdLst/>
              <a:ahLst/>
              <a:cxnLst/>
              <a:rect l="l" t="t" r="r" b="b"/>
              <a:pathLst>
                <a:path w="1814538" h="1814538">
                  <a:moveTo>
                    <a:pt x="0" y="0"/>
                  </a:moveTo>
                  <a:lnTo>
                    <a:pt x="1814538" y="0"/>
                  </a:lnTo>
                  <a:lnTo>
                    <a:pt x="1814538" y="1814538"/>
                  </a:lnTo>
                  <a:lnTo>
                    <a:pt x="0" y="181453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5" name="Freeform 15"/>
            <p:cNvSpPr/>
            <p:nvPr/>
          </p:nvSpPr>
          <p:spPr>
            <a:xfrm rot="-10800000">
              <a:off x="0" y="1417000"/>
              <a:ext cx="1814538" cy="1814538"/>
            </a:xfrm>
            <a:custGeom>
              <a:avLst/>
              <a:gdLst/>
              <a:ahLst/>
              <a:cxnLst/>
              <a:rect l="l" t="t" r="r" b="b"/>
              <a:pathLst>
                <a:path w="1814538" h="1814538">
                  <a:moveTo>
                    <a:pt x="0" y="0"/>
                  </a:moveTo>
                  <a:lnTo>
                    <a:pt x="1814538" y="0"/>
                  </a:lnTo>
                  <a:lnTo>
                    <a:pt x="1814538" y="1814538"/>
                  </a:lnTo>
                  <a:lnTo>
                    <a:pt x="0" y="181453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sp>
        <p:nvSpPr>
          <p:cNvPr id="16" name="Freeform 16"/>
          <p:cNvSpPr/>
          <p:nvPr/>
        </p:nvSpPr>
        <p:spPr>
          <a:xfrm rot="-1410851">
            <a:off x="10572700" y="3283838"/>
            <a:ext cx="1475025" cy="147502"/>
          </a:xfrm>
          <a:custGeom>
            <a:avLst/>
            <a:gdLst/>
            <a:ahLst/>
            <a:cxnLst/>
            <a:rect l="l" t="t" r="r" b="b"/>
            <a:pathLst>
              <a:path w="1475025" h="147502">
                <a:moveTo>
                  <a:pt x="0" y="0"/>
                </a:moveTo>
                <a:lnTo>
                  <a:pt x="1475025" y="0"/>
                </a:lnTo>
                <a:lnTo>
                  <a:pt x="1475025" y="147502"/>
                </a:lnTo>
                <a:lnTo>
                  <a:pt x="0" y="14750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7" name="Freeform 17"/>
          <p:cNvSpPr/>
          <p:nvPr/>
        </p:nvSpPr>
        <p:spPr>
          <a:xfrm>
            <a:off x="11506092" y="1622428"/>
            <a:ext cx="2584922" cy="2584922"/>
          </a:xfrm>
          <a:custGeom>
            <a:avLst/>
            <a:gdLst/>
            <a:ahLst/>
            <a:cxnLst/>
            <a:rect l="l" t="t" r="r" b="b"/>
            <a:pathLst>
              <a:path w="2584922" h="2584922">
                <a:moveTo>
                  <a:pt x="0" y="0"/>
                </a:moveTo>
                <a:lnTo>
                  <a:pt x="2584922" y="0"/>
                </a:lnTo>
                <a:lnTo>
                  <a:pt x="2584922" y="2584922"/>
                </a:lnTo>
                <a:lnTo>
                  <a:pt x="0" y="258492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8" name="TextBox 18"/>
          <p:cNvSpPr txBox="1"/>
          <p:nvPr/>
        </p:nvSpPr>
        <p:spPr>
          <a:xfrm>
            <a:off x="15481024" y="7912221"/>
            <a:ext cx="1537396" cy="411762"/>
          </a:xfrm>
          <a:prstGeom prst="rect">
            <a:avLst/>
          </a:prstGeom>
        </p:spPr>
        <p:txBody>
          <a:bodyPr lIns="0" tIns="0" rIns="0" bIns="0" rtlCol="0" anchor="t">
            <a:spAutoFit/>
          </a:bodyPr>
          <a:lstStyle/>
          <a:p>
            <a:pPr algn="ctr">
              <a:lnSpc>
                <a:spcPts val="3359"/>
              </a:lnSpc>
            </a:pPr>
            <a:endParaRPr/>
          </a:p>
        </p:txBody>
      </p:sp>
      <p:sp>
        <p:nvSpPr>
          <p:cNvPr id="19" name="Freeform 19"/>
          <p:cNvSpPr/>
          <p:nvPr/>
        </p:nvSpPr>
        <p:spPr>
          <a:xfrm>
            <a:off x="7083152" y="2914889"/>
            <a:ext cx="4232440" cy="4232440"/>
          </a:xfrm>
          <a:custGeom>
            <a:avLst/>
            <a:gdLst/>
            <a:ahLst/>
            <a:cxnLst/>
            <a:rect l="l" t="t" r="r" b="b"/>
            <a:pathLst>
              <a:path w="4232440" h="4232440">
                <a:moveTo>
                  <a:pt x="0" y="0"/>
                </a:moveTo>
                <a:lnTo>
                  <a:pt x="4232440" y="0"/>
                </a:lnTo>
                <a:lnTo>
                  <a:pt x="4232440" y="4232440"/>
                </a:lnTo>
                <a:lnTo>
                  <a:pt x="0" y="423244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20" name="TextBox 20"/>
          <p:cNvSpPr txBox="1"/>
          <p:nvPr/>
        </p:nvSpPr>
        <p:spPr>
          <a:xfrm>
            <a:off x="7077772" y="4341904"/>
            <a:ext cx="4232440" cy="2059942"/>
          </a:xfrm>
          <a:prstGeom prst="rect">
            <a:avLst/>
          </a:prstGeom>
        </p:spPr>
        <p:txBody>
          <a:bodyPr lIns="0" tIns="0" rIns="0" bIns="0" rtlCol="0" anchor="t">
            <a:spAutoFit/>
          </a:bodyPr>
          <a:lstStyle/>
          <a:p>
            <a:pPr algn="ctr">
              <a:lnSpc>
                <a:spcPts val="8259"/>
              </a:lnSpc>
            </a:pPr>
            <a:r>
              <a:rPr lang="en-US" sz="5899" spc="235">
                <a:solidFill>
                  <a:srgbClr val="000000"/>
                </a:solidFill>
                <a:latin typeface="Aileron Bold"/>
              </a:rPr>
              <a:t>Start </a:t>
            </a:r>
          </a:p>
          <a:p>
            <a:pPr algn="ctr">
              <a:lnSpc>
                <a:spcPts val="8259"/>
              </a:lnSpc>
              <a:spcBef>
                <a:spcPct val="0"/>
              </a:spcBef>
            </a:pPr>
            <a:endParaRPr lang="en-US" sz="5899" spc="235">
              <a:solidFill>
                <a:srgbClr val="000000"/>
              </a:solidFill>
              <a:latin typeface="Aileron Bold"/>
            </a:endParaRPr>
          </a:p>
        </p:txBody>
      </p:sp>
      <p:sp>
        <p:nvSpPr>
          <p:cNvPr id="21" name="Freeform 21"/>
          <p:cNvSpPr/>
          <p:nvPr/>
        </p:nvSpPr>
        <p:spPr>
          <a:xfrm>
            <a:off x="10459701" y="7732053"/>
            <a:ext cx="2155410" cy="2155410"/>
          </a:xfrm>
          <a:custGeom>
            <a:avLst/>
            <a:gdLst/>
            <a:ahLst/>
            <a:cxnLst/>
            <a:rect l="l" t="t" r="r" b="b"/>
            <a:pathLst>
              <a:path w="2155410" h="2155410">
                <a:moveTo>
                  <a:pt x="0" y="0"/>
                </a:moveTo>
                <a:lnTo>
                  <a:pt x="2155410" y="0"/>
                </a:lnTo>
                <a:lnTo>
                  <a:pt x="2155410" y="2155410"/>
                </a:lnTo>
                <a:lnTo>
                  <a:pt x="0" y="215541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2" name="Freeform 22"/>
          <p:cNvSpPr/>
          <p:nvPr/>
        </p:nvSpPr>
        <p:spPr>
          <a:xfrm rot="3895080">
            <a:off x="10246444" y="7042006"/>
            <a:ext cx="1475025" cy="147502"/>
          </a:xfrm>
          <a:custGeom>
            <a:avLst/>
            <a:gdLst/>
            <a:ahLst/>
            <a:cxnLst/>
            <a:rect l="l" t="t" r="r" b="b"/>
            <a:pathLst>
              <a:path w="1475025" h="147502">
                <a:moveTo>
                  <a:pt x="0" y="0"/>
                </a:moveTo>
                <a:lnTo>
                  <a:pt x="1475025" y="0"/>
                </a:lnTo>
                <a:lnTo>
                  <a:pt x="1475025" y="147503"/>
                </a:lnTo>
                <a:lnTo>
                  <a:pt x="0" y="147503"/>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23" name="Freeform 23"/>
          <p:cNvSpPr/>
          <p:nvPr/>
        </p:nvSpPr>
        <p:spPr>
          <a:xfrm rot="-3744897">
            <a:off x="6614734" y="7016897"/>
            <a:ext cx="1477366" cy="147737"/>
          </a:xfrm>
          <a:custGeom>
            <a:avLst/>
            <a:gdLst/>
            <a:ahLst/>
            <a:cxnLst/>
            <a:rect l="l" t="t" r="r" b="b"/>
            <a:pathLst>
              <a:path w="1477366" h="147737">
                <a:moveTo>
                  <a:pt x="0" y="0"/>
                </a:moveTo>
                <a:lnTo>
                  <a:pt x="1477366" y="0"/>
                </a:lnTo>
                <a:lnTo>
                  <a:pt x="1477366" y="147736"/>
                </a:lnTo>
                <a:lnTo>
                  <a:pt x="0" y="147736"/>
                </a:lnTo>
                <a:lnTo>
                  <a:pt x="0" y="0"/>
                </a:lnTo>
                <a:close/>
              </a:path>
            </a:pathLst>
          </a:custGeom>
          <a:blipFill>
            <a:blip r:embed="rId10">
              <a:extLst>
                <a:ext uri="{96DAC541-7B7A-43D3-8B79-37D633B846F1}">
                  <asvg:svgBlip xmlns:asvg="http://schemas.microsoft.com/office/drawing/2016/SVG/main" r:embed="rId11"/>
                </a:ext>
              </a:extLst>
            </a:blip>
            <a:stretch>
              <a:fillRect/>
            </a:stretch>
          </a:blipFill>
          <a:ln w="38100" cap="sq">
            <a:solidFill>
              <a:srgbClr val="FFFFFF"/>
            </a:solidFill>
            <a:prstDash val="solid"/>
            <a:miter/>
          </a:ln>
        </p:spPr>
      </p:sp>
      <p:sp>
        <p:nvSpPr>
          <p:cNvPr id="24" name="TextBox 24"/>
          <p:cNvSpPr txBox="1"/>
          <p:nvPr/>
        </p:nvSpPr>
        <p:spPr>
          <a:xfrm>
            <a:off x="11537406" y="2152457"/>
            <a:ext cx="2565197" cy="1176844"/>
          </a:xfrm>
          <a:prstGeom prst="rect">
            <a:avLst/>
          </a:prstGeom>
        </p:spPr>
        <p:txBody>
          <a:bodyPr lIns="0" tIns="0" rIns="0" bIns="0" rtlCol="0" anchor="t">
            <a:spAutoFit/>
          </a:bodyPr>
          <a:lstStyle/>
          <a:p>
            <a:pPr algn="ctr">
              <a:lnSpc>
                <a:spcPts val="4789"/>
              </a:lnSpc>
              <a:spcBef>
                <a:spcPct val="0"/>
              </a:spcBef>
            </a:pPr>
            <a:r>
              <a:rPr lang="en-US" sz="3420">
                <a:solidFill>
                  <a:srgbClr val="FFFFFF"/>
                </a:solidFill>
                <a:latin typeface="Open Sans Light"/>
              </a:rPr>
              <a:t>enter Symptoms</a:t>
            </a:r>
          </a:p>
        </p:txBody>
      </p:sp>
      <p:sp>
        <p:nvSpPr>
          <p:cNvPr id="25" name="TextBox 25"/>
          <p:cNvSpPr txBox="1"/>
          <p:nvPr/>
        </p:nvSpPr>
        <p:spPr>
          <a:xfrm>
            <a:off x="4903213" y="2509784"/>
            <a:ext cx="1654269" cy="704090"/>
          </a:xfrm>
          <a:prstGeom prst="rect">
            <a:avLst/>
          </a:prstGeom>
        </p:spPr>
        <p:txBody>
          <a:bodyPr lIns="0" tIns="0" rIns="0" bIns="0" rtlCol="0" anchor="t">
            <a:spAutoFit/>
          </a:bodyPr>
          <a:lstStyle/>
          <a:p>
            <a:pPr algn="ctr">
              <a:lnSpc>
                <a:spcPts val="5816"/>
              </a:lnSpc>
              <a:spcBef>
                <a:spcPct val="0"/>
              </a:spcBef>
            </a:pPr>
            <a:r>
              <a:rPr lang="en-US" sz="4154">
                <a:solidFill>
                  <a:srgbClr val="FFFFFF"/>
                </a:solidFill>
                <a:latin typeface="Open Sans Light"/>
              </a:rPr>
              <a:t>Login</a:t>
            </a:r>
          </a:p>
        </p:txBody>
      </p:sp>
      <p:sp>
        <p:nvSpPr>
          <p:cNvPr id="26" name="TextBox 26"/>
          <p:cNvSpPr txBox="1"/>
          <p:nvPr/>
        </p:nvSpPr>
        <p:spPr>
          <a:xfrm>
            <a:off x="10619735" y="8102998"/>
            <a:ext cx="1835342" cy="1019176"/>
          </a:xfrm>
          <a:prstGeom prst="rect">
            <a:avLst/>
          </a:prstGeom>
        </p:spPr>
        <p:txBody>
          <a:bodyPr lIns="0" tIns="0" rIns="0" bIns="0" rtlCol="0" anchor="t">
            <a:spAutoFit/>
          </a:bodyPr>
          <a:lstStyle/>
          <a:p>
            <a:pPr algn="ctr">
              <a:lnSpc>
                <a:spcPts val="4199"/>
              </a:lnSpc>
              <a:spcBef>
                <a:spcPct val="0"/>
              </a:spcBef>
            </a:pPr>
            <a:r>
              <a:rPr lang="en-US" sz="2999">
                <a:solidFill>
                  <a:srgbClr val="FFFFFF"/>
                </a:solidFill>
                <a:latin typeface="Open Sans Light"/>
              </a:rPr>
              <a:t>Provide prediction</a:t>
            </a:r>
          </a:p>
        </p:txBody>
      </p:sp>
      <p:sp>
        <p:nvSpPr>
          <p:cNvPr id="27" name="TextBox 27"/>
          <p:cNvSpPr txBox="1"/>
          <p:nvPr/>
        </p:nvSpPr>
        <p:spPr>
          <a:xfrm>
            <a:off x="5740133" y="7960568"/>
            <a:ext cx="1634698" cy="1543051"/>
          </a:xfrm>
          <a:prstGeom prst="rect">
            <a:avLst/>
          </a:prstGeom>
        </p:spPr>
        <p:txBody>
          <a:bodyPr lIns="0" tIns="0" rIns="0" bIns="0" rtlCol="0" anchor="t">
            <a:spAutoFit/>
          </a:bodyPr>
          <a:lstStyle/>
          <a:p>
            <a:pPr algn="ctr">
              <a:lnSpc>
                <a:spcPts val="4199"/>
              </a:lnSpc>
              <a:spcBef>
                <a:spcPct val="0"/>
              </a:spcBef>
            </a:pPr>
            <a:r>
              <a:rPr lang="en-US" sz="2999">
                <a:solidFill>
                  <a:srgbClr val="FFFFFF"/>
                </a:solidFill>
                <a:latin typeface="Open Sans Light"/>
              </a:rPr>
              <a:t>Consult Doctor if needed</a:t>
            </a:r>
          </a:p>
        </p:txBody>
      </p:sp>
      <p:sp>
        <p:nvSpPr>
          <p:cNvPr id="28" name="TextBox 28"/>
          <p:cNvSpPr txBox="1"/>
          <p:nvPr/>
        </p:nvSpPr>
        <p:spPr>
          <a:xfrm>
            <a:off x="984111" y="1884498"/>
            <a:ext cx="1870589" cy="464821"/>
          </a:xfrm>
          <a:prstGeom prst="rect">
            <a:avLst/>
          </a:prstGeom>
        </p:spPr>
        <p:txBody>
          <a:bodyPr lIns="0" tIns="0" rIns="0" bIns="0" rtlCol="0" anchor="t">
            <a:spAutoFit/>
          </a:bodyPr>
          <a:lstStyle/>
          <a:p>
            <a:pPr algn="ctr">
              <a:lnSpc>
                <a:spcPts val="3779"/>
              </a:lnSpc>
              <a:spcBef>
                <a:spcPct val="0"/>
              </a:spcBef>
            </a:pPr>
            <a:r>
              <a:rPr lang="en-US" sz="2699">
                <a:solidFill>
                  <a:srgbClr val="332318"/>
                </a:solidFill>
                <a:latin typeface="Open Sans"/>
              </a:rPr>
              <a:t>User name</a:t>
            </a:r>
          </a:p>
        </p:txBody>
      </p:sp>
      <p:sp>
        <p:nvSpPr>
          <p:cNvPr id="29" name="TextBox 29"/>
          <p:cNvSpPr txBox="1"/>
          <p:nvPr/>
        </p:nvSpPr>
        <p:spPr>
          <a:xfrm>
            <a:off x="984111" y="2987036"/>
            <a:ext cx="1666379" cy="464821"/>
          </a:xfrm>
          <a:prstGeom prst="rect">
            <a:avLst/>
          </a:prstGeom>
        </p:spPr>
        <p:txBody>
          <a:bodyPr lIns="0" tIns="0" rIns="0" bIns="0" rtlCol="0" anchor="t">
            <a:spAutoFit/>
          </a:bodyPr>
          <a:lstStyle/>
          <a:p>
            <a:pPr algn="ctr">
              <a:lnSpc>
                <a:spcPts val="3779"/>
              </a:lnSpc>
              <a:spcBef>
                <a:spcPct val="0"/>
              </a:spcBef>
            </a:pPr>
            <a:r>
              <a:rPr lang="en-US" sz="2699">
                <a:solidFill>
                  <a:srgbClr val="332318"/>
                </a:solidFill>
                <a:latin typeface="Open Sans"/>
              </a:rPr>
              <a:t>Password </a:t>
            </a:r>
          </a:p>
        </p:txBody>
      </p:sp>
      <p:sp>
        <p:nvSpPr>
          <p:cNvPr id="30" name="TextBox 30"/>
          <p:cNvSpPr txBox="1"/>
          <p:nvPr/>
        </p:nvSpPr>
        <p:spPr>
          <a:xfrm>
            <a:off x="1093384" y="3879261"/>
            <a:ext cx="1652044" cy="464821"/>
          </a:xfrm>
          <a:prstGeom prst="rect">
            <a:avLst/>
          </a:prstGeom>
        </p:spPr>
        <p:txBody>
          <a:bodyPr lIns="0" tIns="0" rIns="0" bIns="0" rtlCol="0" anchor="t">
            <a:spAutoFit/>
          </a:bodyPr>
          <a:lstStyle/>
          <a:p>
            <a:pPr algn="ctr">
              <a:lnSpc>
                <a:spcPts val="3779"/>
              </a:lnSpc>
              <a:spcBef>
                <a:spcPct val="0"/>
              </a:spcBef>
            </a:pPr>
            <a:r>
              <a:rPr lang="en-US" sz="2699">
                <a:solidFill>
                  <a:srgbClr val="332318"/>
                </a:solidFill>
                <a:latin typeface="Open Sans"/>
              </a:rPr>
              <a:t>Register</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5E8C7"/>
        </a:solidFill>
        <a:effectLst/>
      </p:bgPr>
    </p:bg>
    <p:spTree>
      <p:nvGrpSpPr>
        <p:cNvPr id="1" name=""/>
        <p:cNvGrpSpPr/>
        <p:nvPr/>
      </p:nvGrpSpPr>
      <p:grpSpPr>
        <a:xfrm>
          <a:off x="0" y="0"/>
          <a:ext cx="0" cy="0"/>
          <a:chOff x="0" y="0"/>
          <a:chExt cx="0" cy="0"/>
        </a:xfrm>
      </p:grpSpPr>
      <p:sp>
        <p:nvSpPr>
          <p:cNvPr id="2" name="Freeform 2"/>
          <p:cNvSpPr/>
          <p:nvPr/>
        </p:nvSpPr>
        <p:spPr>
          <a:xfrm>
            <a:off x="104628" y="3443205"/>
            <a:ext cx="5965972" cy="3355859"/>
          </a:xfrm>
          <a:custGeom>
            <a:avLst/>
            <a:gdLst/>
            <a:ahLst/>
            <a:cxnLst/>
            <a:rect l="l" t="t" r="r" b="b"/>
            <a:pathLst>
              <a:path w="5965972" h="3355859">
                <a:moveTo>
                  <a:pt x="0" y="0"/>
                </a:moveTo>
                <a:lnTo>
                  <a:pt x="5965972" y="0"/>
                </a:lnTo>
                <a:lnTo>
                  <a:pt x="5965972" y="3355859"/>
                </a:lnTo>
                <a:lnTo>
                  <a:pt x="0" y="3355859"/>
                </a:lnTo>
                <a:lnTo>
                  <a:pt x="0" y="0"/>
                </a:lnTo>
                <a:close/>
              </a:path>
            </a:pathLst>
          </a:custGeom>
          <a:blipFill>
            <a:blip r:embed="rId2"/>
            <a:stretch>
              <a:fillRect/>
            </a:stretch>
          </a:blipFill>
        </p:spPr>
      </p:sp>
      <p:sp>
        <p:nvSpPr>
          <p:cNvPr id="3" name="Freeform 3"/>
          <p:cNvSpPr/>
          <p:nvPr/>
        </p:nvSpPr>
        <p:spPr>
          <a:xfrm>
            <a:off x="10186007" y="952500"/>
            <a:ext cx="6728611" cy="3825632"/>
          </a:xfrm>
          <a:custGeom>
            <a:avLst/>
            <a:gdLst/>
            <a:ahLst/>
            <a:cxnLst/>
            <a:rect l="l" t="t" r="r" b="b"/>
            <a:pathLst>
              <a:path w="6238286" h="3509036">
                <a:moveTo>
                  <a:pt x="0" y="0"/>
                </a:moveTo>
                <a:lnTo>
                  <a:pt x="6238286" y="0"/>
                </a:lnTo>
                <a:lnTo>
                  <a:pt x="6238286" y="3509036"/>
                </a:lnTo>
                <a:lnTo>
                  <a:pt x="0" y="3509036"/>
                </a:lnTo>
                <a:lnTo>
                  <a:pt x="0" y="0"/>
                </a:lnTo>
                <a:close/>
              </a:path>
            </a:pathLst>
          </a:custGeom>
          <a:blipFill>
            <a:blip r:embed="rId3"/>
            <a:stretch>
              <a:fillRect/>
            </a:stretch>
          </a:blipFill>
        </p:spPr>
      </p:sp>
      <p:sp>
        <p:nvSpPr>
          <p:cNvPr id="4" name="Freeform 4"/>
          <p:cNvSpPr/>
          <p:nvPr/>
        </p:nvSpPr>
        <p:spPr>
          <a:xfrm>
            <a:off x="10246089" y="5927609"/>
            <a:ext cx="6728611" cy="3784844"/>
          </a:xfrm>
          <a:custGeom>
            <a:avLst/>
            <a:gdLst/>
            <a:ahLst/>
            <a:cxnLst/>
            <a:rect l="l" t="t" r="r" b="b"/>
            <a:pathLst>
              <a:path w="6728611" h="3784844">
                <a:moveTo>
                  <a:pt x="0" y="0"/>
                </a:moveTo>
                <a:lnTo>
                  <a:pt x="6728611" y="0"/>
                </a:lnTo>
                <a:lnTo>
                  <a:pt x="6728611" y="3784844"/>
                </a:lnTo>
                <a:lnTo>
                  <a:pt x="0" y="3784844"/>
                </a:lnTo>
                <a:lnTo>
                  <a:pt x="0" y="0"/>
                </a:lnTo>
                <a:close/>
              </a:path>
            </a:pathLst>
          </a:custGeom>
          <a:blipFill>
            <a:blip r:embed="rId4"/>
            <a:stretch>
              <a:fillRect/>
            </a:stretch>
          </a:blipFill>
        </p:spPr>
      </p:sp>
      <p:grpSp>
        <p:nvGrpSpPr>
          <p:cNvPr id="5" name="Group 5"/>
          <p:cNvGrpSpPr/>
          <p:nvPr/>
        </p:nvGrpSpPr>
        <p:grpSpPr>
          <a:xfrm rot="20626244">
            <a:off x="6542245" y="1652569"/>
            <a:ext cx="3086100" cy="3086100"/>
            <a:chOff x="0" y="0"/>
            <a:chExt cx="812800" cy="812800"/>
          </a:xfrm>
        </p:grpSpPr>
        <p:sp>
          <p:nvSpPr>
            <p:cNvPr id="6" name="Freeform 6"/>
            <p:cNvSpPr/>
            <p:nvPr/>
          </p:nvSpPr>
          <p:spPr>
            <a:xfrm>
              <a:off x="0" y="0"/>
              <a:ext cx="812800" cy="812800"/>
            </a:xfrm>
            <a:custGeom>
              <a:avLst/>
              <a:gdLst/>
              <a:ahLst/>
              <a:cxnLst/>
              <a:rect l="l" t="t" r="r" b="b"/>
              <a:pathLst>
                <a:path w="812800" h="812800">
                  <a:moveTo>
                    <a:pt x="812800" y="406400"/>
                  </a:moveTo>
                  <a:lnTo>
                    <a:pt x="406400" y="0"/>
                  </a:lnTo>
                  <a:lnTo>
                    <a:pt x="406400" y="203200"/>
                  </a:lnTo>
                  <a:lnTo>
                    <a:pt x="0" y="203200"/>
                  </a:lnTo>
                  <a:lnTo>
                    <a:pt x="0" y="609600"/>
                  </a:lnTo>
                  <a:lnTo>
                    <a:pt x="406400" y="609600"/>
                  </a:lnTo>
                  <a:lnTo>
                    <a:pt x="406400" y="812800"/>
                  </a:lnTo>
                  <a:lnTo>
                    <a:pt x="812800" y="406400"/>
                  </a:lnTo>
                  <a:close/>
                </a:path>
              </a:pathLst>
            </a:custGeom>
            <a:solidFill>
              <a:srgbClr val="352D50"/>
            </a:solidFill>
          </p:spPr>
        </p:sp>
        <p:sp>
          <p:nvSpPr>
            <p:cNvPr id="7" name="TextBox 7"/>
            <p:cNvSpPr txBox="1"/>
            <p:nvPr/>
          </p:nvSpPr>
          <p:spPr>
            <a:xfrm>
              <a:off x="0" y="165100"/>
              <a:ext cx="711200" cy="444500"/>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rot="1121579">
            <a:off x="6498862" y="5927609"/>
            <a:ext cx="3086100" cy="3086100"/>
            <a:chOff x="0" y="0"/>
            <a:chExt cx="812800" cy="812800"/>
          </a:xfrm>
        </p:grpSpPr>
        <p:sp>
          <p:nvSpPr>
            <p:cNvPr id="12" name="Freeform 12"/>
            <p:cNvSpPr/>
            <p:nvPr/>
          </p:nvSpPr>
          <p:spPr>
            <a:xfrm>
              <a:off x="0" y="0"/>
              <a:ext cx="812800" cy="812800"/>
            </a:xfrm>
            <a:custGeom>
              <a:avLst/>
              <a:gdLst/>
              <a:ahLst/>
              <a:cxnLst/>
              <a:rect l="l" t="t" r="r" b="b"/>
              <a:pathLst>
                <a:path w="812800" h="812800">
                  <a:moveTo>
                    <a:pt x="812800" y="406400"/>
                  </a:moveTo>
                  <a:lnTo>
                    <a:pt x="406400" y="0"/>
                  </a:lnTo>
                  <a:lnTo>
                    <a:pt x="406400" y="203200"/>
                  </a:lnTo>
                  <a:lnTo>
                    <a:pt x="0" y="203200"/>
                  </a:lnTo>
                  <a:lnTo>
                    <a:pt x="0" y="609600"/>
                  </a:lnTo>
                  <a:lnTo>
                    <a:pt x="406400" y="609600"/>
                  </a:lnTo>
                  <a:lnTo>
                    <a:pt x="406400" y="812800"/>
                  </a:lnTo>
                  <a:lnTo>
                    <a:pt x="812800" y="406400"/>
                  </a:lnTo>
                  <a:close/>
                </a:path>
              </a:pathLst>
            </a:custGeom>
            <a:solidFill>
              <a:srgbClr val="352D50"/>
            </a:solidFill>
          </p:spPr>
        </p:sp>
        <p:sp>
          <p:nvSpPr>
            <p:cNvPr id="13" name="TextBox 13"/>
            <p:cNvSpPr txBox="1"/>
            <p:nvPr/>
          </p:nvSpPr>
          <p:spPr>
            <a:xfrm>
              <a:off x="0" y="165100"/>
              <a:ext cx="711200" cy="444500"/>
            </a:xfrm>
            <a:prstGeom prst="rect">
              <a:avLst/>
            </a:prstGeom>
          </p:spPr>
          <p:txBody>
            <a:bodyPr lIns="50800" tIns="50800" rIns="50800" bIns="50800" rtlCol="0" anchor="ctr"/>
            <a:lstStyle/>
            <a:p>
              <a:pPr algn="ctr">
                <a:lnSpc>
                  <a:spcPts val="2659"/>
                </a:lnSpc>
              </a:pPr>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5E8C7"/>
        </a:solidFill>
        <a:effectLst/>
      </p:bgPr>
    </p:bg>
    <p:spTree>
      <p:nvGrpSpPr>
        <p:cNvPr id="1" name=""/>
        <p:cNvGrpSpPr/>
        <p:nvPr/>
      </p:nvGrpSpPr>
      <p:grpSpPr>
        <a:xfrm>
          <a:off x="0" y="0"/>
          <a:ext cx="0" cy="0"/>
          <a:chOff x="0" y="0"/>
          <a:chExt cx="0" cy="0"/>
        </a:xfrm>
      </p:grpSpPr>
      <p:sp>
        <p:nvSpPr>
          <p:cNvPr id="2" name="TextBox 2"/>
          <p:cNvSpPr txBox="1"/>
          <p:nvPr/>
        </p:nvSpPr>
        <p:spPr>
          <a:xfrm>
            <a:off x="6652925" y="132191"/>
            <a:ext cx="4637604" cy="1127763"/>
          </a:xfrm>
          <a:prstGeom prst="rect">
            <a:avLst/>
          </a:prstGeom>
        </p:spPr>
        <p:txBody>
          <a:bodyPr lIns="0" tIns="0" rIns="0" bIns="0" rtlCol="0" anchor="t">
            <a:spAutoFit/>
          </a:bodyPr>
          <a:lstStyle/>
          <a:p>
            <a:pPr algn="ctr">
              <a:lnSpc>
                <a:spcPts val="9239"/>
              </a:lnSpc>
              <a:spcBef>
                <a:spcPct val="0"/>
              </a:spcBef>
            </a:pPr>
            <a:r>
              <a:rPr lang="en-US" sz="6599">
                <a:solidFill>
                  <a:srgbClr val="000000"/>
                </a:solidFill>
                <a:latin typeface="Open Sans Bold"/>
              </a:rPr>
              <a:t>References</a:t>
            </a:r>
          </a:p>
        </p:txBody>
      </p:sp>
      <p:sp>
        <p:nvSpPr>
          <p:cNvPr id="3" name="TextBox 3"/>
          <p:cNvSpPr txBox="1"/>
          <p:nvPr/>
        </p:nvSpPr>
        <p:spPr>
          <a:xfrm>
            <a:off x="0" y="1212329"/>
            <a:ext cx="18288000" cy="2754114"/>
          </a:xfrm>
          <a:prstGeom prst="rect">
            <a:avLst/>
          </a:prstGeom>
        </p:spPr>
        <p:txBody>
          <a:bodyPr lIns="0" tIns="0" rIns="0" bIns="0" rtlCol="0" anchor="t">
            <a:spAutoFit/>
          </a:bodyPr>
          <a:lstStyle/>
          <a:p>
            <a:pPr algn="ctr">
              <a:lnSpc>
                <a:spcPts val="3675"/>
              </a:lnSpc>
            </a:pPr>
            <a:r>
              <a:rPr lang="en-US" sz="2625" u="sng">
                <a:solidFill>
                  <a:srgbClr val="000000"/>
                </a:solidFill>
                <a:latin typeface="Trocchi"/>
                <a:hlinkClick r:id="rId2" tooltip="https://www.irjet.net/archives/V10/i6/IRJET-V10I697.pdf"/>
              </a:rPr>
              <a:t>https://www.irjet.net/archives/V10/i6/IRJET-V10I697.pdf</a:t>
            </a:r>
            <a:r>
              <a:rPr lang="en-US" sz="2625">
                <a:solidFill>
                  <a:srgbClr val="000000"/>
                </a:solidFill>
                <a:latin typeface="Trocchi"/>
              </a:rPr>
              <a:t> </a:t>
            </a:r>
            <a:r>
              <a:rPr lang="en-US" sz="2625" u="sng">
                <a:solidFill>
                  <a:srgbClr val="000000"/>
                </a:solidFill>
                <a:latin typeface="Trocchi"/>
                <a:hlinkClick r:id="rId3" tooltip="https://www.researchgate.net/publication/343345506_Smart_Health_Prediction_System_with_Data_Mining"/>
              </a:rPr>
              <a:t>https://www.researchgate.net/publication/343345506_Smart_Health_Prediction_System_with_Data_Mining</a:t>
            </a:r>
            <a:r>
              <a:rPr lang="en-US" sz="2625">
                <a:solidFill>
                  <a:srgbClr val="000000"/>
                </a:solidFill>
                <a:latin typeface="Trocchi"/>
              </a:rPr>
              <a:t> </a:t>
            </a:r>
            <a:r>
              <a:rPr lang="en-US" sz="2625" u="sng">
                <a:solidFill>
                  <a:srgbClr val="000000"/>
                </a:solidFill>
                <a:latin typeface="Trocchi"/>
                <a:hlinkClick r:id="rId4" tooltip="https://ijcrt.org/papers/IJCRT2204206.pdf"/>
              </a:rPr>
              <a:t>https://ijcrt.org/papers/IJCRT2204206.pdf</a:t>
            </a:r>
            <a:r>
              <a:rPr lang="en-US" sz="2625">
                <a:solidFill>
                  <a:srgbClr val="000000"/>
                </a:solidFill>
                <a:latin typeface="Trocchi"/>
              </a:rPr>
              <a:t> </a:t>
            </a:r>
            <a:r>
              <a:rPr lang="en-US" sz="2625" u="sng">
                <a:solidFill>
                  <a:srgbClr val="000000"/>
                </a:solidFill>
                <a:latin typeface="Trocchi"/>
                <a:hlinkClick r:id="rId5" tooltip="https://www.irjmets.com/uploadedfiles/paper/issue_7_july_2023/43392/final/fin_irjmets1690015112.pdf"/>
              </a:rPr>
              <a:t>https://www.irjmets.com/uploadedfiles/paper//issue_7_july_2023/43392/final/fin_irjmets1690015112.pdf</a:t>
            </a:r>
            <a:r>
              <a:rPr lang="en-US" sz="2625">
                <a:solidFill>
                  <a:srgbClr val="000000"/>
                </a:solidFill>
                <a:latin typeface="Trocchi"/>
              </a:rPr>
              <a:t> </a:t>
            </a:r>
            <a:r>
              <a:rPr lang="en-US" sz="2625" u="sng">
                <a:solidFill>
                  <a:srgbClr val="000000"/>
                </a:solidFill>
                <a:latin typeface="Trocchi"/>
                <a:hlinkClick r:id="rId6" tooltip="https://www.mdpi.com/2078-2489/14/3/181%20https:/www.ijset.in/wp-content/uploads/IJSET_V9_issue1_159.pdf"/>
              </a:rPr>
              <a:t>https://www.mdpi.com/2078-2489/14/3/181 https://www.ijset.in/wp-content/uploads/IJSET_V9_issue1_159.pdf</a:t>
            </a:r>
            <a:r>
              <a:rPr lang="en-US" sz="2625">
                <a:solidFill>
                  <a:srgbClr val="000000"/>
                </a:solidFill>
                <a:latin typeface="Trocchi"/>
              </a:rPr>
              <a:t> </a:t>
            </a:r>
            <a:r>
              <a:rPr lang="en-US" sz="2625" u="sng">
                <a:solidFill>
                  <a:srgbClr val="000000"/>
                </a:solidFill>
                <a:latin typeface="Trocchi"/>
                <a:hlinkClick r:id="rId7" tooltip="https://www.irjet.net/archives/V4/i4/IRJET-V4I4669.pdf"/>
              </a:rPr>
              <a:t>https://www.irjet.net/archives/V4/i4/IRJET-V4I4669.pdf </a:t>
            </a:r>
          </a:p>
        </p:txBody>
      </p:sp>
      <p:sp>
        <p:nvSpPr>
          <p:cNvPr id="4" name="TextBox 4"/>
          <p:cNvSpPr txBox="1"/>
          <p:nvPr/>
        </p:nvSpPr>
        <p:spPr>
          <a:xfrm>
            <a:off x="7112322" y="3818854"/>
            <a:ext cx="4583549" cy="1127763"/>
          </a:xfrm>
          <a:prstGeom prst="rect">
            <a:avLst/>
          </a:prstGeom>
        </p:spPr>
        <p:txBody>
          <a:bodyPr lIns="0" tIns="0" rIns="0" bIns="0" rtlCol="0" anchor="t">
            <a:spAutoFit/>
          </a:bodyPr>
          <a:lstStyle/>
          <a:p>
            <a:pPr algn="ctr">
              <a:lnSpc>
                <a:spcPts val="9239"/>
              </a:lnSpc>
              <a:spcBef>
                <a:spcPct val="0"/>
              </a:spcBef>
            </a:pPr>
            <a:r>
              <a:rPr lang="en-US" sz="6599">
                <a:solidFill>
                  <a:srgbClr val="000000"/>
                </a:solidFill>
                <a:latin typeface="Open Sans Bold"/>
              </a:rPr>
              <a:t>Conclusion</a:t>
            </a:r>
          </a:p>
        </p:txBody>
      </p:sp>
      <p:sp>
        <p:nvSpPr>
          <p:cNvPr id="5" name="TextBox 5"/>
          <p:cNvSpPr txBox="1"/>
          <p:nvPr/>
        </p:nvSpPr>
        <p:spPr>
          <a:xfrm>
            <a:off x="520194" y="4898992"/>
            <a:ext cx="17595117" cy="4633093"/>
          </a:xfrm>
          <a:prstGeom prst="rect">
            <a:avLst/>
          </a:prstGeom>
        </p:spPr>
        <p:txBody>
          <a:bodyPr lIns="0" tIns="0" rIns="0" bIns="0" rtlCol="0" anchor="t">
            <a:spAutoFit/>
          </a:bodyPr>
          <a:lstStyle/>
          <a:p>
            <a:pPr marL="632278" lvl="1" indent="-316139" algn="ctr">
              <a:lnSpc>
                <a:spcPts val="4099"/>
              </a:lnSpc>
              <a:buFont typeface="Arial"/>
              <a:buChar char="•"/>
            </a:pPr>
            <a:r>
              <a:rPr lang="en-US" sz="2928">
                <a:solidFill>
                  <a:srgbClr val="000000"/>
                </a:solidFill>
                <a:latin typeface="Trocchi"/>
              </a:rPr>
              <a:t>Our Health Prediction web App stands out from existing healthcare apps through its focus on simplicity, integration, and personalization.</a:t>
            </a:r>
          </a:p>
          <a:p>
            <a:pPr marL="632278" lvl="1" indent="-316139" algn="ctr">
              <a:lnSpc>
                <a:spcPts val="4099"/>
              </a:lnSpc>
              <a:buFont typeface="Arial"/>
              <a:buChar char="•"/>
            </a:pPr>
            <a:r>
              <a:rPr lang="en-US" sz="2928">
                <a:solidFill>
                  <a:srgbClr val="000000"/>
                </a:solidFill>
                <a:latin typeface="Trocchi"/>
              </a:rPr>
              <a:t>By prioritizing user-friendly features such as effortless symptom tracking, efficient remedy management.</a:t>
            </a:r>
          </a:p>
          <a:p>
            <a:pPr algn="ctr">
              <a:lnSpc>
                <a:spcPts val="4099"/>
              </a:lnSpc>
            </a:pPr>
            <a:endParaRPr lang="en-US" sz="2928">
              <a:solidFill>
                <a:srgbClr val="000000"/>
              </a:solidFill>
              <a:latin typeface="Trocchi"/>
            </a:endParaRPr>
          </a:p>
          <a:p>
            <a:pPr marL="632278" lvl="1" indent="-316139" algn="ctr">
              <a:lnSpc>
                <a:spcPts val="4099"/>
              </a:lnSpc>
              <a:buFont typeface="Arial"/>
              <a:buChar char="•"/>
            </a:pPr>
            <a:r>
              <a:rPr lang="en-US" sz="2928">
                <a:solidFill>
                  <a:srgbClr val="000000"/>
                </a:solidFill>
                <a:latin typeface="Trocchi"/>
              </a:rPr>
              <a:t>In summary, our Health prediction web App sets itself apart by offering a comprehensive yet intuitive solution that streamlines healthcare management, bridges the gap between fragmented health information, and promotes proactive and personalized health care.</a:t>
            </a:r>
          </a:p>
          <a:p>
            <a:pPr algn="ctr">
              <a:lnSpc>
                <a:spcPts val="4099"/>
              </a:lnSpc>
            </a:pPr>
            <a:endParaRPr lang="en-US" sz="2928">
              <a:solidFill>
                <a:srgbClr val="000000"/>
              </a:solidFill>
              <a:latin typeface="Trocchi"/>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5E8C7"/>
        </a:solidFill>
        <a:effectLst/>
      </p:bgPr>
    </p:bg>
    <p:spTree>
      <p:nvGrpSpPr>
        <p:cNvPr id="1" name=""/>
        <p:cNvGrpSpPr/>
        <p:nvPr/>
      </p:nvGrpSpPr>
      <p:grpSpPr>
        <a:xfrm>
          <a:off x="0" y="0"/>
          <a:ext cx="0" cy="0"/>
          <a:chOff x="0" y="0"/>
          <a:chExt cx="0" cy="0"/>
        </a:xfrm>
      </p:grpSpPr>
      <p:grpSp>
        <p:nvGrpSpPr>
          <p:cNvPr id="2" name="Group 2"/>
          <p:cNvGrpSpPr/>
          <p:nvPr/>
        </p:nvGrpSpPr>
        <p:grpSpPr>
          <a:xfrm>
            <a:off x="0" y="3828491"/>
            <a:ext cx="18288000" cy="6458509"/>
            <a:chOff x="0" y="0"/>
            <a:chExt cx="4816593" cy="1701006"/>
          </a:xfrm>
        </p:grpSpPr>
        <p:sp>
          <p:nvSpPr>
            <p:cNvPr id="3" name="Freeform 3"/>
            <p:cNvSpPr/>
            <p:nvPr/>
          </p:nvSpPr>
          <p:spPr>
            <a:xfrm>
              <a:off x="0" y="0"/>
              <a:ext cx="4816592" cy="1701006"/>
            </a:xfrm>
            <a:custGeom>
              <a:avLst/>
              <a:gdLst/>
              <a:ahLst/>
              <a:cxnLst/>
              <a:rect l="l" t="t" r="r" b="b"/>
              <a:pathLst>
                <a:path w="4816592" h="1701006">
                  <a:moveTo>
                    <a:pt x="0" y="0"/>
                  </a:moveTo>
                  <a:lnTo>
                    <a:pt x="4816592" y="0"/>
                  </a:lnTo>
                  <a:lnTo>
                    <a:pt x="4816592" y="1701006"/>
                  </a:lnTo>
                  <a:lnTo>
                    <a:pt x="0" y="1701006"/>
                  </a:lnTo>
                  <a:close/>
                </a:path>
              </a:pathLst>
            </a:custGeom>
            <a:solidFill>
              <a:srgbClr val="AC7088"/>
            </a:solidFill>
          </p:spPr>
        </p:sp>
        <p:sp>
          <p:nvSpPr>
            <p:cNvPr id="4" name="TextBox 4"/>
            <p:cNvSpPr txBox="1"/>
            <p:nvPr/>
          </p:nvSpPr>
          <p:spPr>
            <a:xfrm>
              <a:off x="0" y="-38100"/>
              <a:ext cx="4816593" cy="1739106"/>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0" y="1445987"/>
            <a:ext cx="18288000" cy="2382504"/>
            <a:chOff x="0" y="0"/>
            <a:chExt cx="4816593" cy="627491"/>
          </a:xfrm>
        </p:grpSpPr>
        <p:sp>
          <p:nvSpPr>
            <p:cNvPr id="6" name="Freeform 6"/>
            <p:cNvSpPr/>
            <p:nvPr/>
          </p:nvSpPr>
          <p:spPr>
            <a:xfrm>
              <a:off x="0" y="0"/>
              <a:ext cx="4816592" cy="627491"/>
            </a:xfrm>
            <a:custGeom>
              <a:avLst/>
              <a:gdLst/>
              <a:ahLst/>
              <a:cxnLst/>
              <a:rect l="l" t="t" r="r" b="b"/>
              <a:pathLst>
                <a:path w="4816592" h="627491">
                  <a:moveTo>
                    <a:pt x="0" y="0"/>
                  </a:moveTo>
                  <a:lnTo>
                    <a:pt x="4816592" y="0"/>
                  </a:lnTo>
                  <a:lnTo>
                    <a:pt x="4816592" y="627491"/>
                  </a:lnTo>
                  <a:lnTo>
                    <a:pt x="0" y="627491"/>
                  </a:lnTo>
                  <a:close/>
                </a:path>
              </a:pathLst>
            </a:custGeom>
            <a:solidFill>
              <a:srgbClr val="DEB6AB"/>
            </a:solidFill>
          </p:spPr>
        </p:sp>
        <p:sp>
          <p:nvSpPr>
            <p:cNvPr id="7" name="TextBox 7"/>
            <p:cNvSpPr txBox="1"/>
            <p:nvPr/>
          </p:nvSpPr>
          <p:spPr>
            <a:xfrm>
              <a:off x="0" y="-38100"/>
              <a:ext cx="4816593" cy="665591"/>
            </a:xfrm>
            <a:prstGeom prst="rect">
              <a:avLst/>
            </a:prstGeom>
          </p:spPr>
          <p:txBody>
            <a:bodyPr lIns="50800" tIns="50800" rIns="50800" bIns="50800" rtlCol="0" anchor="ctr"/>
            <a:lstStyle/>
            <a:p>
              <a:pPr algn="ctr">
                <a:lnSpc>
                  <a:spcPts val="2659"/>
                </a:lnSpc>
                <a:spcBef>
                  <a:spcPct val="0"/>
                </a:spcBef>
              </a:pPr>
              <a:endParaRPr/>
            </a:p>
          </p:txBody>
        </p:sp>
      </p:grpSp>
      <p:sp>
        <p:nvSpPr>
          <p:cNvPr id="8" name="TextBox 8"/>
          <p:cNvSpPr txBox="1"/>
          <p:nvPr/>
        </p:nvSpPr>
        <p:spPr>
          <a:xfrm>
            <a:off x="1747229" y="2713219"/>
            <a:ext cx="14793542" cy="4357624"/>
          </a:xfrm>
          <a:prstGeom prst="rect">
            <a:avLst/>
          </a:prstGeom>
        </p:spPr>
        <p:txBody>
          <a:bodyPr lIns="0" tIns="0" rIns="0" bIns="0" rtlCol="0" anchor="t">
            <a:spAutoFit/>
          </a:bodyPr>
          <a:lstStyle/>
          <a:p>
            <a:pPr algn="ctr">
              <a:lnSpc>
                <a:spcPts val="16005"/>
              </a:lnSpc>
            </a:pPr>
            <a:r>
              <a:rPr lang="en-US" sz="17027">
                <a:solidFill>
                  <a:srgbClr val="F5E8C7"/>
                </a:solidFill>
                <a:latin typeface="Hatton Heavy"/>
              </a:rPr>
              <a:t>Thank</a:t>
            </a:r>
          </a:p>
          <a:p>
            <a:pPr algn="ctr">
              <a:lnSpc>
                <a:spcPts val="16005"/>
              </a:lnSpc>
            </a:pPr>
            <a:r>
              <a:rPr lang="en-US" sz="17027">
                <a:solidFill>
                  <a:srgbClr val="F5E8C7"/>
                </a:solidFill>
                <a:latin typeface="Hatton Heavy"/>
              </a:rPr>
              <a:t>You!</a:t>
            </a:r>
          </a:p>
        </p:txBody>
      </p:sp>
      <p:sp>
        <p:nvSpPr>
          <p:cNvPr id="9" name="TextBox 9"/>
          <p:cNvSpPr txBox="1"/>
          <p:nvPr/>
        </p:nvSpPr>
        <p:spPr>
          <a:xfrm>
            <a:off x="4230953" y="9015095"/>
            <a:ext cx="9826094" cy="438785"/>
          </a:xfrm>
          <a:prstGeom prst="rect">
            <a:avLst/>
          </a:prstGeom>
        </p:spPr>
        <p:txBody>
          <a:bodyPr lIns="0" tIns="0" rIns="0" bIns="0" rtlCol="0" anchor="t">
            <a:spAutoFit/>
          </a:bodyPr>
          <a:lstStyle/>
          <a:p>
            <a:pPr algn="ctr">
              <a:lnSpc>
                <a:spcPts val="3639"/>
              </a:lnSpc>
            </a:pPr>
            <a:r>
              <a:rPr lang="en-US" sz="2599" spc="915">
                <a:solidFill>
                  <a:srgbClr val="F5E8C7"/>
                </a:solidFill>
                <a:latin typeface="Harmattan"/>
              </a:rPr>
              <a:t>PRESENTED BY GROUP 12</a:t>
            </a:r>
          </a:p>
        </p:txBody>
      </p:sp>
      <p:sp>
        <p:nvSpPr>
          <p:cNvPr id="10" name="AutoShape 10"/>
          <p:cNvSpPr/>
          <p:nvPr/>
        </p:nvSpPr>
        <p:spPr>
          <a:xfrm>
            <a:off x="13297769" y="9248775"/>
            <a:ext cx="3961531" cy="0"/>
          </a:xfrm>
          <a:prstGeom prst="line">
            <a:avLst/>
          </a:prstGeom>
          <a:ln w="19050" cap="flat">
            <a:solidFill>
              <a:srgbClr val="F5E8C7"/>
            </a:solidFill>
            <a:prstDash val="solid"/>
            <a:headEnd type="none" w="sm" len="sm"/>
            <a:tailEnd type="none" w="sm" len="sm"/>
          </a:ln>
        </p:spPr>
      </p:sp>
      <p:sp>
        <p:nvSpPr>
          <p:cNvPr id="11" name="AutoShape 11"/>
          <p:cNvSpPr/>
          <p:nvPr/>
        </p:nvSpPr>
        <p:spPr>
          <a:xfrm>
            <a:off x="1028700" y="9267825"/>
            <a:ext cx="3961531" cy="0"/>
          </a:xfrm>
          <a:prstGeom prst="line">
            <a:avLst/>
          </a:prstGeom>
          <a:ln w="19050" cap="flat">
            <a:solidFill>
              <a:srgbClr val="F5E8C7"/>
            </a:solidFill>
            <a:prstDash val="solid"/>
            <a:headEnd type="none" w="sm" len="sm"/>
            <a:tailEnd type="none" w="sm" len="sm"/>
          </a:ln>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5E8C7"/>
        </a:solidFill>
        <a:effectLst/>
      </p:bgPr>
    </p:bg>
    <p:spTree>
      <p:nvGrpSpPr>
        <p:cNvPr id="1" name=""/>
        <p:cNvGrpSpPr/>
        <p:nvPr/>
      </p:nvGrpSpPr>
      <p:grpSpPr>
        <a:xfrm>
          <a:off x="0" y="0"/>
          <a:ext cx="0" cy="0"/>
          <a:chOff x="0" y="0"/>
          <a:chExt cx="0" cy="0"/>
        </a:xfrm>
      </p:grpSpPr>
      <p:sp>
        <p:nvSpPr>
          <p:cNvPr id="2" name="TextBox 2"/>
          <p:cNvSpPr txBox="1"/>
          <p:nvPr/>
        </p:nvSpPr>
        <p:spPr>
          <a:xfrm>
            <a:off x="5088388" y="1133475"/>
            <a:ext cx="8111223" cy="967516"/>
          </a:xfrm>
          <a:prstGeom prst="rect">
            <a:avLst/>
          </a:prstGeom>
        </p:spPr>
        <p:txBody>
          <a:bodyPr lIns="0" tIns="0" rIns="0" bIns="0" rtlCol="0" anchor="t">
            <a:spAutoFit/>
          </a:bodyPr>
          <a:lstStyle/>
          <a:p>
            <a:pPr algn="ctr">
              <a:lnSpc>
                <a:spcPts val="6664"/>
              </a:lnSpc>
            </a:pPr>
            <a:r>
              <a:rPr lang="en-US" sz="7089">
                <a:solidFill>
                  <a:srgbClr val="000000"/>
                </a:solidFill>
                <a:latin typeface="Hatton Heavy"/>
              </a:rPr>
              <a:t>Introduction</a:t>
            </a:r>
          </a:p>
        </p:txBody>
      </p:sp>
      <p:grpSp>
        <p:nvGrpSpPr>
          <p:cNvPr id="3" name="Group 3"/>
          <p:cNvGrpSpPr/>
          <p:nvPr/>
        </p:nvGrpSpPr>
        <p:grpSpPr>
          <a:xfrm>
            <a:off x="0" y="7904496"/>
            <a:ext cx="18288000" cy="2382504"/>
            <a:chOff x="0" y="0"/>
            <a:chExt cx="4816593" cy="627491"/>
          </a:xfrm>
        </p:grpSpPr>
        <p:sp>
          <p:nvSpPr>
            <p:cNvPr id="4" name="Freeform 4"/>
            <p:cNvSpPr/>
            <p:nvPr/>
          </p:nvSpPr>
          <p:spPr>
            <a:xfrm>
              <a:off x="0" y="0"/>
              <a:ext cx="4816592" cy="627491"/>
            </a:xfrm>
            <a:custGeom>
              <a:avLst/>
              <a:gdLst/>
              <a:ahLst/>
              <a:cxnLst/>
              <a:rect l="l" t="t" r="r" b="b"/>
              <a:pathLst>
                <a:path w="4816592" h="627491">
                  <a:moveTo>
                    <a:pt x="0" y="0"/>
                  </a:moveTo>
                  <a:lnTo>
                    <a:pt x="4816592" y="0"/>
                  </a:lnTo>
                  <a:lnTo>
                    <a:pt x="4816592" y="627491"/>
                  </a:lnTo>
                  <a:lnTo>
                    <a:pt x="0" y="627491"/>
                  </a:lnTo>
                  <a:close/>
                </a:path>
              </a:pathLst>
            </a:custGeom>
            <a:solidFill>
              <a:srgbClr val="DEB6AB"/>
            </a:solidFill>
          </p:spPr>
        </p:sp>
        <p:sp>
          <p:nvSpPr>
            <p:cNvPr id="5" name="TextBox 5"/>
            <p:cNvSpPr txBox="1"/>
            <p:nvPr/>
          </p:nvSpPr>
          <p:spPr>
            <a:xfrm>
              <a:off x="0" y="-38100"/>
              <a:ext cx="4816593" cy="665591"/>
            </a:xfrm>
            <a:prstGeom prst="rect">
              <a:avLst/>
            </a:prstGeom>
          </p:spPr>
          <p:txBody>
            <a:bodyPr lIns="50800" tIns="50800" rIns="50800" bIns="50800" rtlCol="0" anchor="ctr"/>
            <a:lstStyle/>
            <a:p>
              <a:pPr algn="ctr">
                <a:lnSpc>
                  <a:spcPts val="2659"/>
                </a:lnSpc>
                <a:spcBef>
                  <a:spcPct val="0"/>
                </a:spcBef>
              </a:pPr>
              <a:endParaRPr/>
            </a:p>
          </p:txBody>
        </p:sp>
      </p:grpSp>
      <p:sp>
        <p:nvSpPr>
          <p:cNvPr id="6" name="TextBox 6"/>
          <p:cNvSpPr txBox="1"/>
          <p:nvPr/>
        </p:nvSpPr>
        <p:spPr>
          <a:xfrm>
            <a:off x="665792" y="3841722"/>
            <a:ext cx="16956416" cy="2803280"/>
          </a:xfrm>
          <a:prstGeom prst="rect">
            <a:avLst/>
          </a:prstGeom>
        </p:spPr>
        <p:txBody>
          <a:bodyPr lIns="0" tIns="0" rIns="0" bIns="0" rtlCol="0" anchor="t">
            <a:spAutoFit/>
          </a:bodyPr>
          <a:lstStyle/>
          <a:p>
            <a:pPr algn="ctr">
              <a:lnSpc>
                <a:spcPts val="5613"/>
              </a:lnSpc>
            </a:pPr>
            <a:r>
              <a:rPr lang="en-US" sz="4009">
                <a:solidFill>
                  <a:srgbClr val="000000"/>
                </a:solidFill>
                <a:latin typeface="DejaVu Serif"/>
              </a:rPr>
              <a:t>Our Health Prediction Web App is a revolutionary solution aimed at transforming healthcare accessibility. With a user-friendly interface and robust functionalities, it's designed to streamline the healthcare experience for both users and administrators.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5E8C7"/>
        </a:solidFill>
        <a:effectLst/>
      </p:bgPr>
    </p:bg>
    <p:spTree>
      <p:nvGrpSpPr>
        <p:cNvPr id="1" name=""/>
        <p:cNvGrpSpPr/>
        <p:nvPr/>
      </p:nvGrpSpPr>
      <p:grpSpPr>
        <a:xfrm>
          <a:off x="0" y="0"/>
          <a:ext cx="0" cy="0"/>
          <a:chOff x="0" y="0"/>
          <a:chExt cx="0" cy="0"/>
        </a:xfrm>
      </p:grpSpPr>
      <p:sp>
        <p:nvSpPr>
          <p:cNvPr id="2" name="TextBox 2"/>
          <p:cNvSpPr txBox="1"/>
          <p:nvPr/>
        </p:nvSpPr>
        <p:spPr>
          <a:xfrm>
            <a:off x="5191355" y="396402"/>
            <a:ext cx="8915979" cy="769618"/>
          </a:xfrm>
          <a:prstGeom prst="rect">
            <a:avLst/>
          </a:prstGeom>
        </p:spPr>
        <p:txBody>
          <a:bodyPr lIns="0" tIns="0" rIns="0" bIns="0" rtlCol="0" anchor="t">
            <a:spAutoFit/>
          </a:bodyPr>
          <a:lstStyle/>
          <a:p>
            <a:pPr>
              <a:lnSpc>
                <a:spcPts val="5639"/>
              </a:lnSpc>
            </a:pPr>
            <a:r>
              <a:rPr lang="en-US" sz="5999">
                <a:solidFill>
                  <a:srgbClr val="000000"/>
                </a:solidFill>
                <a:latin typeface="DejaVu Serif Bold"/>
              </a:rPr>
              <a:t>Problem Statement</a:t>
            </a:r>
          </a:p>
        </p:txBody>
      </p:sp>
      <p:sp>
        <p:nvSpPr>
          <p:cNvPr id="3" name="Freeform 3"/>
          <p:cNvSpPr/>
          <p:nvPr/>
        </p:nvSpPr>
        <p:spPr>
          <a:xfrm>
            <a:off x="1637636" y="1105188"/>
            <a:ext cx="4176163" cy="973046"/>
          </a:xfrm>
          <a:custGeom>
            <a:avLst/>
            <a:gdLst/>
            <a:ahLst/>
            <a:cxnLst/>
            <a:rect l="l" t="t" r="r" b="b"/>
            <a:pathLst>
              <a:path w="4176163" h="973046">
                <a:moveTo>
                  <a:pt x="0" y="0"/>
                </a:moveTo>
                <a:lnTo>
                  <a:pt x="4176162" y="0"/>
                </a:lnTo>
                <a:lnTo>
                  <a:pt x="4176162" y="973046"/>
                </a:lnTo>
                <a:lnTo>
                  <a:pt x="0" y="97304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11182498" y="1105188"/>
            <a:ext cx="4176163" cy="973046"/>
          </a:xfrm>
          <a:custGeom>
            <a:avLst/>
            <a:gdLst/>
            <a:ahLst/>
            <a:cxnLst/>
            <a:rect l="l" t="t" r="r" b="b"/>
            <a:pathLst>
              <a:path w="4176163" h="973046">
                <a:moveTo>
                  <a:pt x="0" y="0"/>
                </a:moveTo>
                <a:lnTo>
                  <a:pt x="4176163" y="0"/>
                </a:lnTo>
                <a:lnTo>
                  <a:pt x="4176163" y="973046"/>
                </a:lnTo>
                <a:lnTo>
                  <a:pt x="0" y="97304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TextBox 5"/>
          <p:cNvSpPr txBox="1"/>
          <p:nvPr/>
        </p:nvSpPr>
        <p:spPr>
          <a:xfrm>
            <a:off x="2160727" y="1382796"/>
            <a:ext cx="3129979" cy="513080"/>
          </a:xfrm>
          <a:prstGeom prst="rect">
            <a:avLst/>
          </a:prstGeom>
        </p:spPr>
        <p:txBody>
          <a:bodyPr lIns="0" tIns="0" rIns="0" bIns="0" rtlCol="0" anchor="t">
            <a:spAutoFit/>
          </a:bodyPr>
          <a:lstStyle/>
          <a:p>
            <a:pPr algn="ctr">
              <a:lnSpc>
                <a:spcPts val="3759"/>
              </a:lnSpc>
            </a:pPr>
            <a:r>
              <a:rPr lang="en-US" sz="3999">
                <a:solidFill>
                  <a:srgbClr val="F5E8C7"/>
                </a:solidFill>
                <a:latin typeface="DejaVu Serif Bold"/>
              </a:rPr>
              <a:t>Problem 1</a:t>
            </a:r>
          </a:p>
        </p:txBody>
      </p:sp>
      <p:sp>
        <p:nvSpPr>
          <p:cNvPr id="6" name="TextBox 6"/>
          <p:cNvSpPr txBox="1"/>
          <p:nvPr/>
        </p:nvSpPr>
        <p:spPr>
          <a:xfrm>
            <a:off x="11927084" y="1382796"/>
            <a:ext cx="3129979" cy="513080"/>
          </a:xfrm>
          <a:prstGeom prst="rect">
            <a:avLst/>
          </a:prstGeom>
        </p:spPr>
        <p:txBody>
          <a:bodyPr lIns="0" tIns="0" rIns="0" bIns="0" rtlCol="0" anchor="t">
            <a:spAutoFit/>
          </a:bodyPr>
          <a:lstStyle/>
          <a:p>
            <a:pPr algn="ctr">
              <a:lnSpc>
                <a:spcPts val="3759"/>
              </a:lnSpc>
            </a:pPr>
            <a:r>
              <a:rPr lang="en-US" sz="3999">
                <a:solidFill>
                  <a:srgbClr val="F5E8C7"/>
                </a:solidFill>
                <a:latin typeface="DejaVu Serif Bold"/>
              </a:rPr>
              <a:t>Problem 2</a:t>
            </a:r>
          </a:p>
        </p:txBody>
      </p:sp>
      <p:sp>
        <p:nvSpPr>
          <p:cNvPr id="7" name="TextBox 7"/>
          <p:cNvSpPr txBox="1"/>
          <p:nvPr/>
        </p:nvSpPr>
        <p:spPr>
          <a:xfrm>
            <a:off x="1028700" y="1956836"/>
            <a:ext cx="8749736" cy="3498850"/>
          </a:xfrm>
          <a:prstGeom prst="rect">
            <a:avLst/>
          </a:prstGeom>
        </p:spPr>
        <p:txBody>
          <a:bodyPr lIns="0" tIns="0" rIns="0" bIns="0" rtlCol="0" anchor="t">
            <a:spAutoFit/>
          </a:bodyPr>
          <a:lstStyle/>
          <a:p>
            <a:pPr>
              <a:lnSpc>
                <a:spcPts val="5599"/>
              </a:lnSpc>
            </a:pPr>
            <a:r>
              <a:rPr lang="en-US" sz="3999">
                <a:solidFill>
                  <a:srgbClr val="000000"/>
                </a:solidFill>
                <a:latin typeface="DejaVu Serif"/>
              </a:rPr>
              <a:t>Traditional healthcare systems often involve complex processes for appointment booking, symptom management, and remedy tracking. </a:t>
            </a:r>
          </a:p>
        </p:txBody>
      </p:sp>
      <p:sp>
        <p:nvSpPr>
          <p:cNvPr id="8" name="TextBox 8"/>
          <p:cNvSpPr txBox="1"/>
          <p:nvPr/>
        </p:nvSpPr>
        <p:spPr>
          <a:xfrm>
            <a:off x="9778436" y="1943501"/>
            <a:ext cx="7588818" cy="3498850"/>
          </a:xfrm>
          <a:prstGeom prst="rect">
            <a:avLst/>
          </a:prstGeom>
        </p:spPr>
        <p:txBody>
          <a:bodyPr lIns="0" tIns="0" rIns="0" bIns="0" rtlCol="0" anchor="t">
            <a:spAutoFit/>
          </a:bodyPr>
          <a:lstStyle/>
          <a:p>
            <a:pPr>
              <a:lnSpc>
                <a:spcPts val="5599"/>
              </a:lnSpc>
            </a:pPr>
            <a:r>
              <a:rPr lang="en-US" sz="3999">
                <a:solidFill>
                  <a:srgbClr val="000000"/>
                </a:solidFill>
                <a:latin typeface="DejaVu Serif"/>
              </a:rPr>
              <a:t>People find it hard to keep track of their health information because it's scattered across different systems. </a:t>
            </a:r>
          </a:p>
        </p:txBody>
      </p:sp>
      <p:grpSp>
        <p:nvGrpSpPr>
          <p:cNvPr id="9" name="Group 9"/>
          <p:cNvGrpSpPr/>
          <p:nvPr/>
        </p:nvGrpSpPr>
        <p:grpSpPr>
          <a:xfrm>
            <a:off x="4985422" y="6172200"/>
            <a:ext cx="8317155" cy="4114800"/>
            <a:chOff x="0" y="0"/>
            <a:chExt cx="11089541" cy="5486400"/>
          </a:xfrm>
        </p:grpSpPr>
        <p:pic>
          <p:nvPicPr>
            <p:cNvPr id="10" name="Picture 10"/>
            <p:cNvPicPr>
              <a:picLocks noChangeAspect="1"/>
            </p:cNvPicPr>
            <p:nvPr/>
          </p:nvPicPr>
          <p:blipFill>
            <a:blip r:embed="rId4"/>
            <a:srcRect t="12871" b="12871"/>
            <a:stretch>
              <a:fillRect/>
            </a:stretch>
          </p:blipFill>
          <p:spPr>
            <a:xfrm>
              <a:off x="0" y="0"/>
              <a:ext cx="11089541" cy="5486400"/>
            </a:xfrm>
            <a:prstGeom prst="rect">
              <a:avLst/>
            </a:prstGeom>
          </p:spPr>
        </p:pic>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5E8C7"/>
        </a:solidFill>
        <a:effectLst/>
      </p:bgPr>
    </p:bg>
    <p:spTree>
      <p:nvGrpSpPr>
        <p:cNvPr id="1" name=""/>
        <p:cNvGrpSpPr/>
        <p:nvPr/>
      </p:nvGrpSpPr>
      <p:grpSpPr>
        <a:xfrm>
          <a:off x="0" y="0"/>
          <a:ext cx="0" cy="0"/>
          <a:chOff x="0" y="0"/>
          <a:chExt cx="0" cy="0"/>
        </a:xfrm>
      </p:grpSpPr>
      <p:grpSp>
        <p:nvGrpSpPr>
          <p:cNvPr id="2" name="Group 2"/>
          <p:cNvGrpSpPr/>
          <p:nvPr/>
        </p:nvGrpSpPr>
        <p:grpSpPr>
          <a:xfrm>
            <a:off x="0" y="7904496"/>
            <a:ext cx="18288000" cy="2382504"/>
            <a:chOff x="0" y="0"/>
            <a:chExt cx="4816593" cy="627491"/>
          </a:xfrm>
        </p:grpSpPr>
        <p:sp>
          <p:nvSpPr>
            <p:cNvPr id="3" name="Freeform 3"/>
            <p:cNvSpPr/>
            <p:nvPr/>
          </p:nvSpPr>
          <p:spPr>
            <a:xfrm>
              <a:off x="0" y="0"/>
              <a:ext cx="4816592" cy="627491"/>
            </a:xfrm>
            <a:custGeom>
              <a:avLst/>
              <a:gdLst/>
              <a:ahLst/>
              <a:cxnLst/>
              <a:rect l="l" t="t" r="r" b="b"/>
              <a:pathLst>
                <a:path w="4816592" h="627491">
                  <a:moveTo>
                    <a:pt x="0" y="0"/>
                  </a:moveTo>
                  <a:lnTo>
                    <a:pt x="4816592" y="0"/>
                  </a:lnTo>
                  <a:lnTo>
                    <a:pt x="4816592" y="627491"/>
                  </a:lnTo>
                  <a:lnTo>
                    <a:pt x="0" y="627491"/>
                  </a:lnTo>
                  <a:close/>
                </a:path>
              </a:pathLst>
            </a:custGeom>
            <a:solidFill>
              <a:srgbClr val="AC7088"/>
            </a:solidFill>
          </p:spPr>
        </p:sp>
        <p:sp>
          <p:nvSpPr>
            <p:cNvPr id="4" name="TextBox 4"/>
            <p:cNvSpPr txBox="1"/>
            <p:nvPr/>
          </p:nvSpPr>
          <p:spPr>
            <a:xfrm>
              <a:off x="0" y="-38100"/>
              <a:ext cx="4816593" cy="665591"/>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670330" y="5957347"/>
            <a:ext cx="4059688" cy="2856218"/>
            <a:chOff x="0" y="0"/>
            <a:chExt cx="5412918" cy="3808291"/>
          </a:xfrm>
        </p:grpSpPr>
        <p:pic>
          <p:nvPicPr>
            <p:cNvPr id="6" name="Picture 6"/>
            <p:cNvPicPr>
              <a:picLocks noChangeAspect="1"/>
            </p:cNvPicPr>
            <p:nvPr/>
          </p:nvPicPr>
          <p:blipFill>
            <a:blip r:embed="rId2"/>
            <a:srcRect l="2651" r="2651"/>
            <a:stretch>
              <a:fillRect/>
            </a:stretch>
          </p:blipFill>
          <p:spPr>
            <a:xfrm>
              <a:off x="0" y="0"/>
              <a:ext cx="5412918" cy="3808291"/>
            </a:xfrm>
            <a:prstGeom prst="rect">
              <a:avLst/>
            </a:prstGeom>
          </p:spPr>
        </p:pic>
      </p:grpSp>
      <p:grpSp>
        <p:nvGrpSpPr>
          <p:cNvPr id="7" name="Group 7"/>
          <p:cNvGrpSpPr/>
          <p:nvPr/>
        </p:nvGrpSpPr>
        <p:grpSpPr>
          <a:xfrm>
            <a:off x="11668672" y="5957347"/>
            <a:ext cx="4059688" cy="2856218"/>
            <a:chOff x="0" y="0"/>
            <a:chExt cx="5412918" cy="3808291"/>
          </a:xfrm>
        </p:grpSpPr>
        <p:pic>
          <p:nvPicPr>
            <p:cNvPr id="8" name="Picture 8"/>
            <p:cNvPicPr>
              <a:picLocks noChangeAspect="1"/>
            </p:cNvPicPr>
            <p:nvPr/>
          </p:nvPicPr>
          <p:blipFill>
            <a:blip r:embed="rId3"/>
            <a:srcRect l="2562" r="2562"/>
            <a:stretch>
              <a:fillRect/>
            </a:stretch>
          </p:blipFill>
          <p:spPr>
            <a:xfrm>
              <a:off x="0" y="0"/>
              <a:ext cx="5412918" cy="3808291"/>
            </a:xfrm>
            <a:prstGeom prst="rect">
              <a:avLst/>
            </a:prstGeom>
          </p:spPr>
        </p:pic>
      </p:grpSp>
      <p:sp>
        <p:nvSpPr>
          <p:cNvPr id="9" name="Freeform 9"/>
          <p:cNvSpPr/>
          <p:nvPr/>
        </p:nvSpPr>
        <p:spPr>
          <a:xfrm>
            <a:off x="1553856" y="8771777"/>
            <a:ext cx="4176163" cy="973046"/>
          </a:xfrm>
          <a:custGeom>
            <a:avLst/>
            <a:gdLst/>
            <a:ahLst/>
            <a:cxnLst/>
            <a:rect l="l" t="t" r="r" b="b"/>
            <a:pathLst>
              <a:path w="4176163" h="973046">
                <a:moveTo>
                  <a:pt x="0" y="0"/>
                </a:moveTo>
                <a:lnTo>
                  <a:pt x="4176163" y="0"/>
                </a:lnTo>
                <a:lnTo>
                  <a:pt x="4176163" y="973046"/>
                </a:lnTo>
                <a:lnTo>
                  <a:pt x="0" y="97304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0" name="Freeform 10"/>
          <p:cNvSpPr/>
          <p:nvPr/>
        </p:nvSpPr>
        <p:spPr>
          <a:xfrm>
            <a:off x="11484094" y="8609225"/>
            <a:ext cx="4176163" cy="973046"/>
          </a:xfrm>
          <a:custGeom>
            <a:avLst/>
            <a:gdLst/>
            <a:ahLst/>
            <a:cxnLst/>
            <a:rect l="l" t="t" r="r" b="b"/>
            <a:pathLst>
              <a:path w="4176163" h="973046">
                <a:moveTo>
                  <a:pt x="0" y="0"/>
                </a:moveTo>
                <a:lnTo>
                  <a:pt x="4176162" y="0"/>
                </a:lnTo>
                <a:lnTo>
                  <a:pt x="4176162" y="973046"/>
                </a:lnTo>
                <a:lnTo>
                  <a:pt x="0" y="97304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1" name="TextBox 11"/>
          <p:cNvSpPr txBox="1"/>
          <p:nvPr/>
        </p:nvSpPr>
        <p:spPr>
          <a:xfrm>
            <a:off x="9144000" y="2225158"/>
            <a:ext cx="7904152" cy="3498851"/>
          </a:xfrm>
          <a:prstGeom prst="rect">
            <a:avLst/>
          </a:prstGeom>
        </p:spPr>
        <p:txBody>
          <a:bodyPr lIns="0" tIns="0" rIns="0" bIns="0" rtlCol="0" anchor="t">
            <a:spAutoFit/>
          </a:bodyPr>
          <a:lstStyle/>
          <a:p>
            <a:pPr algn="ctr">
              <a:lnSpc>
                <a:spcPts val="5599"/>
              </a:lnSpc>
            </a:pPr>
            <a:r>
              <a:rPr lang="en-US" sz="3999">
                <a:solidFill>
                  <a:srgbClr val="332318"/>
                </a:solidFill>
                <a:latin typeface="Harmattan"/>
              </a:rPr>
              <a:t>Solves this by bringing all your health records, symptoms into one easy-to-use platform integrating with various healthcare providers and putting your health data at your fingertips.</a:t>
            </a:r>
          </a:p>
        </p:txBody>
      </p:sp>
      <p:sp>
        <p:nvSpPr>
          <p:cNvPr id="12" name="TextBox 12"/>
          <p:cNvSpPr txBox="1"/>
          <p:nvPr/>
        </p:nvSpPr>
        <p:spPr>
          <a:xfrm>
            <a:off x="1855454" y="9213453"/>
            <a:ext cx="3129979" cy="368818"/>
          </a:xfrm>
          <a:prstGeom prst="rect">
            <a:avLst/>
          </a:prstGeom>
        </p:spPr>
        <p:txBody>
          <a:bodyPr lIns="0" tIns="0" rIns="0" bIns="0" rtlCol="0" anchor="t">
            <a:spAutoFit/>
          </a:bodyPr>
          <a:lstStyle/>
          <a:p>
            <a:pPr algn="ctr">
              <a:lnSpc>
                <a:spcPts val="2571"/>
              </a:lnSpc>
            </a:pPr>
            <a:r>
              <a:rPr lang="en-US" sz="2735">
                <a:solidFill>
                  <a:srgbClr val="F5E8C7"/>
                </a:solidFill>
                <a:latin typeface="Hatton Heavy"/>
              </a:rPr>
              <a:t>Solution 1</a:t>
            </a:r>
          </a:p>
        </p:txBody>
      </p:sp>
      <p:sp>
        <p:nvSpPr>
          <p:cNvPr id="13" name="TextBox 13"/>
          <p:cNvSpPr txBox="1"/>
          <p:nvPr/>
        </p:nvSpPr>
        <p:spPr>
          <a:xfrm>
            <a:off x="12007185" y="9213453"/>
            <a:ext cx="3129979" cy="368818"/>
          </a:xfrm>
          <a:prstGeom prst="rect">
            <a:avLst/>
          </a:prstGeom>
        </p:spPr>
        <p:txBody>
          <a:bodyPr lIns="0" tIns="0" rIns="0" bIns="0" rtlCol="0" anchor="t">
            <a:spAutoFit/>
          </a:bodyPr>
          <a:lstStyle/>
          <a:p>
            <a:pPr algn="ctr">
              <a:lnSpc>
                <a:spcPts val="2571"/>
              </a:lnSpc>
            </a:pPr>
            <a:r>
              <a:rPr lang="en-US" sz="2735">
                <a:solidFill>
                  <a:srgbClr val="F5E8C7"/>
                </a:solidFill>
                <a:latin typeface="Hatton Heavy"/>
              </a:rPr>
              <a:t>Solution 2</a:t>
            </a:r>
          </a:p>
        </p:txBody>
      </p:sp>
      <p:sp>
        <p:nvSpPr>
          <p:cNvPr id="14" name="TextBox 14"/>
          <p:cNvSpPr txBox="1"/>
          <p:nvPr/>
        </p:nvSpPr>
        <p:spPr>
          <a:xfrm>
            <a:off x="723499" y="2225158"/>
            <a:ext cx="7411943" cy="3684271"/>
          </a:xfrm>
          <a:prstGeom prst="rect">
            <a:avLst/>
          </a:prstGeom>
        </p:spPr>
        <p:txBody>
          <a:bodyPr lIns="0" tIns="0" rIns="0" bIns="0" rtlCol="0" anchor="t">
            <a:spAutoFit/>
          </a:bodyPr>
          <a:lstStyle/>
          <a:p>
            <a:pPr algn="ctr">
              <a:lnSpc>
                <a:spcPts val="5879"/>
              </a:lnSpc>
            </a:pPr>
            <a:r>
              <a:rPr lang="en-US" sz="4199">
                <a:solidFill>
                  <a:srgbClr val="332318"/>
                </a:solidFill>
                <a:latin typeface="Harmattan"/>
              </a:rPr>
              <a:t>Addresses the challenge of healthcare data fragmentation by providing a unified platform for users to consolidate their health records, symptoms </a:t>
            </a:r>
          </a:p>
        </p:txBody>
      </p:sp>
      <p:sp>
        <p:nvSpPr>
          <p:cNvPr id="15" name="TextBox 15"/>
          <p:cNvSpPr txBox="1"/>
          <p:nvPr/>
        </p:nvSpPr>
        <p:spPr>
          <a:xfrm>
            <a:off x="426579" y="495642"/>
            <a:ext cx="17434842" cy="1805716"/>
          </a:xfrm>
          <a:prstGeom prst="rect">
            <a:avLst/>
          </a:prstGeom>
        </p:spPr>
        <p:txBody>
          <a:bodyPr lIns="0" tIns="0" rIns="0" bIns="0" rtlCol="0" anchor="t">
            <a:spAutoFit/>
          </a:bodyPr>
          <a:lstStyle/>
          <a:p>
            <a:pPr algn="ctr">
              <a:lnSpc>
                <a:spcPts val="6664"/>
              </a:lnSpc>
            </a:pPr>
            <a:r>
              <a:rPr lang="en-US" sz="7089">
                <a:solidFill>
                  <a:srgbClr val="000000"/>
                </a:solidFill>
                <a:latin typeface="Hatton Heavy"/>
              </a:rPr>
              <a:t>Solution by our Smart Health Care App </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5E8C7"/>
        </a:solidFill>
        <a:effectLst/>
      </p:bgPr>
    </p:bg>
    <p:spTree>
      <p:nvGrpSpPr>
        <p:cNvPr id="1" name=""/>
        <p:cNvGrpSpPr/>
        <p:nvPr/>
      </p:nvGrpSpPr>
      <p:grpSpPr>
        <a:xfrm>
          <a:off x="0" y="0"/>
          <a:ext cx="0" cy="0"/>
          <a:chOff x="0" y="0"/>
          <a:chExt cx="0" cy="0"/>
        </a:xfrm>
      </p:grpSpPr>
      <p:sp>
        <p:nvSpPr>
          <p:cNvPr id="2" name="Freeform 2"/>
          <p:cNvSpPr/>
          <p:nvPr/>
        </p:nvSpPr>
        <p:spPr>
          <a:xfrm>
            <a:off x="7162423" y="1902008"/>
            <a:ext cx="6675501" cy="3903926"/>
          </a:xfrm>
          <a:custGeom>
            <a:avLst/>
            <a:gdLst/>
            <a:ahLst/>
            <a:cxnLst/>
            <a:rect l="l" t="t" r="r" b="b"/>
            <a:pathLst>
              <a:path w="6675501" h="3903926">
                <a:moveTo>
                  <a:pt x="0" y="0"/>
                </a:moveTo>
                <a:lnTo>
                  <a:pt x="6675501" y="0"/>
                </a:lnTo>
                <a:lnTo>
                  <a:pt x="6675501" y="3903926"/>
                </a:lnTo>
                <a:lnTo>
                  <a:pt x="0" y="3903926"/>
                </a:lnTo>
                <a:lnTo>
                  <a:pt x="0" y="0"/>
                </a:lnTo>
                <a:close/>
              </a:path>
            </a:pathLst>
          </a:custGeom>
          <a:blipFill>
            <a:blip r:embed="rId2"/>
            <a:stretch>
              <a:fillRect t="-6962" b="-6962"/>
            </a:stretch>
          </a:blipFill>
        </p:spPr>
      </p:sp>
      <p:sp>
        <p:nvSpPr>
          <p:cNvPr id="3" name="Freeform 3"/>
          <p:cNvSpPr/>
          <p:nvPr/>
        </p:nvSpPr>
        <p:spPr>
          <a:xfrm>
            <a:off x="10849173" y="6183861"/>
            <a:ext cx="6410127" cy="3605696"/>
          </a:xfrm>
          <a:custGeom>
            <a:avLst/>
            <a:gdLst/>
            <a:ahLst/>
            <a:cxnLst/>
            <a:rect l="l" t="t" r="r" b="b"/>
            <a:pathLst>
              <a:path w="6410127" h="3605696">
                <a:moveTo>
                  <a:pt x="0" y="0"/>
                </a:moveTo>
                <a:lnTo>
                  <a:pt x="6410127" y="0"/>
                </a:lnTo>
                <a:lnTo>
                  <a:pt x="6410127" y="3605697"/>
                </a:lnTo>
                <a:lnTo>
                  <a:pt x="0" y="3605697"/>
                </a:lnTo>
                <a:lnTo>
                  <a:pt x="0" y="0"/>
                </a:lnTo>
                <a:close/>
              </a:path>
            </a:pathLst>
          </a:custGeom>
          <a:blipFill>
            <a:blip r:embed="rId3"/>
            <a:stretch>
              <a:fillRect/>
            </a:stretch>
          </a:blipFill>
        </p:spPr>
      </p:sp>
      <p:sp>
        <p:nvSpPr>
          <p:cNvPr id="4" name="TextBox 4"/>
          <p:cNvSpPr txBox="1"/>
          <p:nvPr/>
        </p:nvSpPr>
        <p:spPr>
          <a:xfrm>
            <a:off x="6273817" y="180668"/>
            <a:ext cx="5291237" cy="1144273"/>
          </a:xfrm>
          <a:prstGeom prst="rect">
            <a:avLst/>
          </a:prstGeom>
        </p:spPr>
        <p:txBody>
          <a:bodyPr lIns="0" tIns="0" rIns="0" bIns="0" rtlCol="0" anchor="t">
            <a:spAutoFit/>
          </a:bodyPr>
          <a:lstStyle/>
          <a:p>
            <a:pPr algn="ctr">
              <a:lnSpc>
                <a:spcPts val="9379"/>
              </a:lnSpc>
              <a:spcBef>
                <a:spcPct val="0"/>
              </a:spcBef>
            </a:pPr>
            <a:r>
              <a:rPr lang="en-US" sz="6699">
                <a:solidFill>
                  <a:srgbClr val="352D50"/>
                </a:solidFill>
                <a:latin typeface="Open Sans Bold"/>
              </a:rPr>
              <a:t>Similar Apps</a:t>
            </a:r>
          </a:p>
        </p:txBody>
      </p:sp>
      <p:sp>
        <p:nvSpPr>
          <p:cNvPr id="5" name="TextBox 5"/>
          <p:cNvSpPr txBox="1"/>
          <p:nvPr/>
        </p:nvSpPr>
        <p:spPr>
          <a:xfrm>
            <a:off x="1028700" y="2036253"/>
            <a:ext cx="7406257" cy="5506721"/>
          </a:xfrm>
          <a:prstGeom prst="rect">
            <a:avLst/>
          </a:prstGeom>
        </p:spPr>
        <p:txBody>
          <a:bodyPr lIns="0" tIns="0" rIns="0" bIns="0" rtlCol="0" anchor="t">
            <a:spAutoFit/>
          </a:bodyPr>
          <a:lstStyle/>
          <a:p>
            <a:pPr marL="1122670" lvl="1" indent="-561335">
              <a:lnSpc>
                <a:spcPts val="7279"/>
              </a:lnSpc>
              <a:buFont typeface="Arial"/>
              <a:buChar char="•"/>
            </a:pPr>
            <a:r>
              <a:rPr lang="en-US" sz="5199">
                <a:solidFill>
                  <a:srgbClr val="352D50"/>
                </a:solidFill>
                <a:latin typeface="Open Sans Light"/>
              </a:rPr>
              <a:t>Ada Health</a:t>
            </a:r>
          </a:p>
          <a:p>
            <a:pPr marL="1122670" lvl="1" indent="-561335">
              <a:lnSpc>
                <a:spcPts val="7279"/>
              </a:lnSpc>
              <a:buFont typeface="Arial"/>
              <a:buChar char="•"/>
            </a:pPr>
            <a:r>
              <a:rPr lang="en-US" sz="5199">
                <a:solidFill>
                  <a:srgbClr val="352D50"/>
                </a:solidFill>
                <a:latin typeface="Open Sans Light"/>
              </a:rPr>
              <a:t>Buoy Health</a:t>
            </a:r>
          </a:p>
          <a:p>
            <a:pPr marL="1122670" lvl="1" indent="-561335">
              <a:lnSpc>
                <a:spcPts val="7279"/>
              </a:lnSpc>
              <a:buFont typeface="Arial"/>
              <a:buChar char="•"/>
            </a:pPr>
            <a:r>
              <a:rPr lang="en-US" sz="5199">
                <a:solidFill>
                  <a:srgbClr val="352D50"/>
                </a:solidFill>
                <a:latin typeface="Open Sans Light"/>
              </a:rPr>
              <a:t>K Health</a:t>
            </a:r>
          </a:p>
          <a:p>
            <a:pPr marL="1122670" lvl="1" indent="-561335">
              <a:lnSpc>
                <a:spcPts val="7279"/>
              </a:lnSpc>
              <a:buFont typeface="Arial"/>
              <a:buChar char="•"/>
            </a:pPr>
            <a:r>
              <a:rPr lang="en-US" sz="5199">
                <a:solidFill>
                  <a:srgbClr val="352D50"/>
                </a:solidFill>
                <a:latin typeface="Open Sans Light"/>
              </a:rPr>
              <a:t>HealthTap</a:t>
            </a:r>
          </a:p>
          <a:p>
            <a:pPr marL="1122670" lvl="1" indent="-561335">
              <a:lnSpc>
                <a:spcPts val="7279"/>
              </a:lnSpc>
              <a:buFont typeface="Arial"/>
              <a:buChar char="•"/>
            </a:pPr>
            <a:r>
              <a:rPr lang="en-US" sz="5199">
                <a:solidFill>
                  <a:srgbClr val="352D50"/>
                </a:solidFill>
                <a:latin typeface="Open Sans Light"/>
              </a:rPr>
              <a:t>Your.MD</a:t>
            </a:r>
          </a:p>
          <a:p>
            <a:pPr>
              <a:lnSpc>
                <a:spcPts val="7279"/>
              </a:lnSpc>
            </a:pPr>
            <a:endParaRPr lang="en-US" sz="5199">
              <a:solidFill>
                <a:srgbClr val="352D50"/>
              </a:solidFill>
              <a:latin typeface="Open Sans Light"/>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AC7088"/>
        </a:solidFill>
        <a:effectLst/>
      </p:bgPr>
    </p:bg>
    <p:spTree>
      <p:nvGrpSpPr>
        <p:cNvPr id="1" name=""/>
        <p:cNvGrpSpPr/>
        <p:nvPr/>
      </p:nvGrpSpPr>
      <p:grpSpPr>
        <a:xfrm>
          <a:off x="0" y="0"/>
          <a:ext cx="0" cy="0"/>
          <a:chOff x="0" y="0"/>
          <a:chExt cx="0" cy="0"/>
        </a:xfrm>
      </p:grpSpPr>
      <p:grpSp>
        <p:nvGrpSpPr>
          <p:cNvPr id="2" name="Group 2"/>
          <p:cNvGrpSpPr/>
          <p:nvPr/>
        </p:nvGrpSpPr>
        <p:grpSpPr>
          <a:xfrm>
            <a:off x="0" y="33028"/>
            <a:ext cx="18288000" cy="1962132"/>
            <a:chOff x="0" y="0"/>
            <a:chExt cx="4816593" cy="516775"/>
          </a:xfrm>
        </p:grpSpPr>
        <p:sp>
          <p:nvSpPr>
            <p:cNvPr id="3" name="Freeform 3"/>
            <p:cNvSpPr/>
            <p:nvPr/>
          </p:nvSpPr>
          <p:spPr>
            <a:xfrm>
              <a:off x="0" y="0"/>
              <a:ext cx="4816592" cy="516775"/>
            </a:xfrm>
            <a:custGeom>
              <a:avLst/>
              <a:gdLst/>
              <a:ahLst/>
              <a:cxnLst/>
              <a:rect l="l" t="t" r="r" b="b"/>
              <a:pathLst>
                <a:path w="4816592" h="516775">
                  <a:moveTo>
                    <a:pt x="0" y="0"/>
                  </a:moveTo>
                  <a:lnTo>
                    <a:pt x="4816592" y="0"/>
                  </a:lnTo>
                  <a:lnTo>
                    <a:pt x="4816592" y="516775"/>
                  </a:lnTo>
                  <a:lnTo>
                    <a:pt x="0" y="516775"/>
                  </a:lnTo>
                  <a:close/>
                </a:path>
              </a:pathLst>
            </a:custGeom>
            <a:solidFill>
              <a:srgbClr val="F5E8C7"/>
            </a:solidFill>
          </p:spPr>
        </p:sp>
        <p:sp>
          <p:nvSpPr>
            <p:cNvPr id="4" name="TextBox 4"/>
            <p:cNvSpPr txBox="1"/>
            <p:nvPr/>
          </p:nvSpPr>
          <p:spPr>
            <a:xfrm>
              <a:off x="0" y="-38100"/>
              <a:ext cx="4816593" cy="554875"/>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524053" y="4820473"/>
            <a:ext cx="3977248" cy="3204695"/>
            <a:chOff x="0" y="0"/>
            <a:chExt cx="5302997" cy="4272927"/>
          </a:xfrm>
        </p:grpSpPr>
        <p:pic>
          <p:nvPicPr>
            <p:cNvPr id="6" name="Picture 6"/>
            <p:cNvPicPr>
              <a:picLocks noChangeAspect="1"/>
            </p:cNvPicPr>
            <p:nvPr/>
          </p:nvPicPr>
          <p:blipFill>
            <a:blip r:embed="rId2"/>
            <a:srcRect l="8656" r="8656"/>
            <a:stretch>
              <a:fillRect/>
            </a:stretch>
          </p:blipFill>
          <p:spPr>
            <a:xfrm>
              <a:off x="0" y="0"/>
              <a:ext cx="5302997" cy="4272927"/>
            </a:xfrm>
            <a:prstGeom prst="rect">
              <a:avLst/>
            </a:prstGeom>
          </p:spPr>
        </p:pic>
      </p:grpSp>
      <p:sp>
        <p:nvSpPr>
          <p:cNvPr id="7" name="TextBox 7"/>
          <p:cNvSpPr txBox="1"/>
          <p:nvPr/>
        </p:nvSpPr>
        <p:spPr>
          <a:xfrm>
            <a:off x="2223934" y="2227350"/>
            <a:ext cx="13840132" cy="1986037"/>
          </a:xfrm>
          <a:prstGeom prst="rect">
            <a:avLst/>
          </a:prstGeom>
        </p:spPr>
        <p:txBody>
          <a:bodyPr lIns="0" tIns="0" rIns="0" bIns="0" rtlCol="0" anchor="t">
            <a:spAutoFit/>
          </a:bodyPr>
          <a:lstStyle/>
          <a:p>
            <a:pPr algn="ctr">
              <a:lnSpc>
                <a:spcPts val="7305"/>
              </a:lnSpc>
            </a:pPr>
            <a:r>
              <a:rPr lang="en-US" sz="7772">
                <a:solidFill>
                  <a:srgbClr val="F5E8C7"/>
                </a:solidFill>
                <a:latin typeface="Hatton Heavy"/>
              </a:rPr>
              <a:t>How our Application eases lifestyle</a:t>
            </a:r>
          </a:p>
        </p:txBody>
      </p:sp>
      <p:sp>
        <p:nvSpPr>
          <p:cNvPr id="8" name="TextBox 8"/>
          <p:cNvSpPr txBox="1"/>
          <p:nvPr/>
        </p:nvSpPr>
        <p:spPr>
          <a:xfrm>
            <a:off x="4977119" y="4989490"/>
            <a:ext cx="11914820" cy="3832565"/>
          </a:xfrm>
          <a:prstGeom prst="rect">
            <a:avLst/>
          </a:prstGeom>
        </p:spPr>
        <p:txBody>
          <a:bodyPr lIns="0" tIns="0" rIns="0" bIns="0" rtlCol="0" anchor="t">
            <a:spAutoFit/>
          </a:bodyPr>
          <a:lstStyle/>
          <a:p>
            <a:pPr>
              <a:lnSpc>
                <a:spcPts val="6106"/>
              </a:lnSpc>
            </a:pPr>
            <a:r>
              <a:rPr lang="en-US" sz="4361">
                <a:solidFill>
                  <a:srgbClr val="F5E8C7"/>
                </a:solidFill>
                <a:latin typeface="Harmattan"/>
              </a:rPr>
              <a:t>This app simplifies symptom tracking providing users with a hassle-free experience. Whether it's managing health from the user perspective or efficiently handling administrative tasks, our Health prediction Web App enhances accessibility and convenience, making healthcare management a breeze.</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5E8C7"/>
        </a:solidFill>
        <a:effectLst/>
      </p:bgPr>
    </p:bg>
    <p:spTree>
      <p:nvGrpSpPr>
        <p:cNvPr id="1" name=""/>
        <p:cNvGrpSpPr/>
        <p:nvPr/>
      </p:nvGrpSpPr>
      <p:grpSpPr>
        <a:xfrm>
          <a:off x="0" y="0"/>
          <a:ext cx="0" cy="0"/>
          <a:chOff x="0" y="0"/>
          <a:chExt cx="0" cy="0"/>
        </a:xfrm>
      </p:grpSpPr>
      <p:sp>
        <p:nvSpPr>
          <p:cNvPr id="2" name="TextBox 2"/>
          <p:cNvSpPr txBox="1"/>
          <p:nvPr/>
        </p:nvSpPr>
        <p:spPr>
          <a:xfrm>
            <a:off x="6248400" y="1257300"/>
            <a:ext cx="8111223" cy="967516"/>
          </a:xfrm>
          <a:prstGeom prst="rect">
            <a:avLst/>
          </a:prstGeom>
        </p:spPr>
        <p:txBody>
          <a:bodyPr lIns="0" tIns="0" rIns="0" bIns="0" rtlCol="0" anchor="t">
            <a:spAutoFit/>
          </a:bodyPr>
          <a:lstStyle/>
          <a:p>
            <a:pPr>
              <a:lnSpc>
                <a:spcPts val="6664"/>
              </a:lnSpc>
            </a:pPr>
            <a:r>
              <a:rPr lang="en-US" sz="7089" dirty="0">
                <a:solidFill>
                  <a:srgbClr val="000000"/>
                </a:solidFill>
                <a:latin typeface="Hatton Heavy"/>
              </a:rPr>
              <a:t>Traction</a:t>
            </a:r>
          </a:p>
        </p:txBody>
      </p:sp>
      <p:sp>
        <p:nvSpPr>
          <p:cNvPr id="3" name="TextBox 3"/>
          <p:cNvSpPr txBox="1"/>
          <p:nvPr/>
        </p:nvSpPr>
        <p:spPr>
          <a:xfrm>
            <a:off x="381000" y="3162300"/>
            <a:ext cx="17259300" cy="6360716"/>
          </a:xfrm>
          <a:prstGeom prst="rect">
            <a:avLst/>
          </a:prstGeom>
        </p:spPr>
        <p:txBody>
          <a:bodyPr lIns="0" tIns="0" rIns="0" bIns="0" rtlCol="0" anchor="t">
            <a:spAutoFit/>
          </a:bodyPr>
          <a:lstStyle/>
          <a:p>
            <a:pPr marL="949920" lvl="1" indent="-474960">
              <a:lnSpc>
                <a:spcPts val="6159"/>
              </a:lnSpc>
              <a:buAutoNum type="arabicPeriod"/>
            </a:pPr>
            <a:r>
              <a:rPr lang="en-US" sz="4399" u="sng" dirty="0">
                <a:solidFill>
                  <a:srgbClr val="000000"/>
                </a:solidFill>
                <a:latin typeface="Harmattan"/>
              </a:rPr>
              <a:t>User-Friendly Symptom Management</a:t>
            </a:r>
            <a:r>
              <a:rPr lang="en-US" sz="4399" dirty="0">
                <a:solidFill>
                  <a:srgbClr val="000000"/>
                </a:solidFill>
                <a:latin typeface="Harmattan"/>
              </a:rPr>
              <a:t>: The "ADD symptoms" feature simplifies symptom tracking. Users can effortlessly input and update their symptoms, streamlining the process and ensuring that their health status is always up-to-date.</a:t>
            </a:r>
          </a:p>
          <a:p>
            <a:pPr marL="949920" lvl="1" indent="-474960">
              <a:lnSpc>
                <a:spcPts val="6159"/>
              </a:lnSpc>
              <a:buAutoNum type="arabicPeriod"/>
            </a:pPr>
            <a:r>
              <a:rPr lang="en-US" sz="4399" dirty="0" err="1">
                <a:solidFill>
                  <a:srgbClr val="000000"/>
                </a:solidFill>
                <a:latin typeface="Harmattan"/>
              </a:rPr>
              <a:t>Faqs</a:t>
            </a:r>
            <a:r>
              <a:rPr lang="en-US" sz="4399" dirty="0">
                <a:solidFill>
                  <a:srgbClr val="000000"/>
                </a:solidFill>
                <a:latin typeface="Harmattan"/>
              </a:rPr>
              <a:t> :Users can access answers to the questions they have regarding the web application.</a:t>
            </a:r>
          </a:p>
          <a:p>
            <a:pPr>
              <a:lnSpc>
                <a:spcPts val="6159"/>
              </a:lnSpc>
            </a:pPr>
            <a:endParaRPr lang="en-US" sz="4399" dirty="0">
              <a:solidFill>
                <a:srgbClr val="000000"/>
              </a:solidFill>
              <a:latin typeface="Harmattan"/>
            </a:endParaRPr>
          </a:p>
          <a:p>
            <a:pPr>
              <a:lnSpc>
                <a:spcPts val="6159"/>
              </a:lnSpc>
            </a:pPr>
            <a:endParaRPr lang="en-US" sz="4399" dirty="0">
              <a:solidFill>
                <a:srgbClr val="000000"/>
              </a:solidFill>
              <a:latin typeface="Harmattan"/>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5E8C7"/>
        </a:solidFill>
        <a:effectLst/>
      </p:bgPr>
    </p:bg>
    <p:spTree>
      <p:nvGrpSpPr>
        <p:cNvPr id="1" name=""/>
        <p:cNvGrpSpPr/>
        <p:nvPr/>
      </p:nvGrpSpPr>
      <p:grpSpPr>
        <a:xfrm>
          <a:off x="0" y="0"/>
          <a:ext cx="0" cy="0"/>
          <a:chOff x="0" y="0"/>
          <a:chExt cx="0" cy="0"/>
        </a:xfrm>
      </p:grpSpPr>
      <p:sp>
        <p:nvSpPr>
          <p:cNvPr id="2" name="Freeform 2"/>
          <p:cNvSpPr/>
          <p:nvPr/>
        </p:nvSpPr>
        <p:spPr>
          <a:xfrm>
            <a:off x="7490084" y="2560673"/>
            <a:ext cx="10797916" cy="7311878"/>
          </a:xfrm>
          <a:custGeom>
            <a:avLst/>
            <a:gdLst/>
            <a:ahLst/>
            <a:cxnLst/>
            <a:rect l="l" t="t" r="r" b="b"/>
            <a:pathLst>
              <a:path w="10797916" h="7311878">
                <a:moveTo>
                  <a:pt x="0" y="0"/>
                </a:moveTo>
                <a:lnTo>
                  <a:pt x="10797916" y="0"/>
                </a:lnTo>
                <a:lnTo>
                  <a:pt x="10797916" y="7311878"/>
                </a:lnTo>
                <a:lnTo>
                  <a:pt x="0" y="7311878"/>
                </a:lnTo>
                <a:lnTo>
                  <a:pt x="0" y="0"/>
                </a:lnTo>
                <a:close/>
              </a:path>
            </a:pathLst>
          </a:custGeom>
          <a:blipFill>
            <a:blip r:embed="rId2"/>
            <a:stretch>
              <a:fillRect l="-169" r="-169"/>
            </a:stretch>
          </a:blipFill>
        </p:spPr>
      </p:sp>
      <p:sp>
        <p:nvSpPr>
          <p:cNvPr id="3" name="TextBox 3"/>
          <p:cNvSpPr txBox="1"/>
          <p:nvPr/>
        </p:nvSpPr>
        <p:spPr>
          <a:xfrm>
            <a:off x="5862389" y="159703"/>
            <a:ext cx="6563221" cy="1566544"/>
          </a:xfrm>
          <a:prstGeom prst="rect">
            <a:avLst/>
          </a:prstGeom>
        </p:spPr>
        <p:txBody>
          <a:bodyPr lIns="0" tIns="0" rIns="0" bIns="0" rtlCol="0" anchor="t">
            <a:spAutoFit/>
          </a:bodyPr>
          <a:lstStyle/>
          <a:p>
            <a:pPr algn="ctr">
              <a:lnSpc>
                <a:spcPts val="12880"/>
              </a:lnSpc>
            </a:pPr>
            <a:r>
              <a:rPr lang="en-US" sz="9200">
                <a:solidFill>
                  <a:srgbClr val="000000"/>
                </a:solidFill>
                <a:latin typeface="Canva Sans Bold"/>
              </a:rPr>
              <a:t>Algorithms </a:t>
            </a:r>
          </a:p>
        </p:txBody>
      </p:sp>
      <p:sp>
        <p:nvSpPr>
          <p:cNvPr id="4" name="TextBox 4"/>
          <p:cNvSpPr txBox="1"/>
          <p:nvPr/>
        </p:nvSpPr>
        <p:spPr>
          <a:xfrm>
            <a:off x="0" y="2493998"/>
            <a:ext cx="7099808" cy="4367530"/>
          </a:xfrm>
          <a:prstGeom prst="rect">
            <a:avLst/>
          </a:prstGeom>
        </p:spPr>
        <p:txBody>
          <a:bodyPr lIns="0" tIns="0" rIns="0" bIns="0" rtlCol="0" anchor="t">
            <a:spAutoFit/>
          </a:bodyPr>
          <a:lstStyle/>
          <a:p>
            <a:pPr algn="ctr">
              <a:lnSpc>
                <a:spcPts val="4975"/>
              </a:lnSpc>
            </a:pPr>
            <a:r>
              <a:rPr lang="en-US" sz="3554">
                <a:solidFill>
                  <a:srgbClr val="000000"/>
                </a:solidFill>
                <a:latin typeface="Canva Sans"/>
              </a:rPr>
              <a:t> Linear Regression, </a:t>
            </a:r>
          </a:p>
          <a:p>
            <a:pPr algn="ctr">
              <a:lnSpc>
                <a:spcPts val="4975"/>
              </a:lnSpc>
            </a:pPr>
            <a:r>
              <a:rPr lang="en-US" sz="3554">
                <a:solidFill>
                  <a:srgbClr val="000000"/>
                </a:solidFill>
                <a:latin typeface="Canva Sans"/>
              </a:rPr>
              <a:t>Support Vector Machine, Decision Tree, </a:t>
            </a:r>
          </a:p>
          <a:p>
            <a:pPr algn="ctr">
              <a:lnSpc>
                <a:spcPts val="4975"/>
              </a:lnSpc>
            </a:pPr>
            <a:r>
              <a:rPr lang="en-US" sz="3554">
                <a:solidFill>
                  <a:srgbClr val="000000"/>
                </a:solidFill>
                <a:latin typeface="Canva Sans"/>
              </a:rPr>
              <a:t>Random Forest, </a:t>
            </a:r>
          </a:p>
          <a:p>
            <a:pPr algn="ctr">
              <a:lnSpc>
                <a:spcPts val="4975"/>
              </a:lnSpc>
            </a:pPr>
            <a:r>
              <a:rPr lang="en-US" sz="3554">
                <a:solidFill>
                  <a:srgbClr val="000000"/>
                </a:solidFill>
                <a:latin typeface="Canva Sans"/>
              </a:rPr>
              <a:t>Naïve Bayes, </a:t>
            </a:r>
          </a:p>
          <a:p>
            <a:pPr algn="ctr">
              <a:lnSpc>
                <a:spcPts val="4975"/>
              </a:lnSpc>
            </a:pPr>
            <a:r>
              <a:rPr lang="en-US" sz="3554">
                <a:solidFill>
                  <a:srgbClr val="000000"/>
                </a:solidFill>
                <a:latin typeface="Canva Sans"/>
              </a:rPr>
              <a:t>K-nearest neighbour, </a:t>
            </a:r>
          </a:p>
          <a:p>
            <a:pPr algn="ctr">
              <a:lnSpc>
                <a:spcPts val="4975"/>
              </a:lnSpc>
            </a:pPr>
            <a:r>
              <a:rPr lang="en-US" sz="3554">
                <a:solidFill>
                  <a:srgbClr val="000000"/>
                </a:solidFill>
                <a:latin typeface="Canva Sans"/>
              </a:rPr>
              <a:t>Artificial Neural Network.</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5E8C7"/>
        </a:solidFill>
        <a:effectLst/>
      </p:bgPr>
    </p:bg>
    <p:spTree>
      <p:nvGrpSpPr>
        <p:cNvPr id="1" name=""/>
        <p:cNvGrpSpPr/>
        <p:nvPr/>
      </p:nvGrpSpPr>
      <p:grpSpPr>
        <a:xfrm>
          <a:off x="0" y="0"/>
          <a:ext cx="0" cy="0"/>
          <a:chOff x="0" y="0"/>
          <a:chExt cx="0" cy="0"/>
        </a:xfrm>
      </p:grpSpPr>
      <p:sp>
        <p:nvSpPr>
          <p:cNvPr id="2" name="TextBox 2"/>
          <p:cNvSpPr txBox="1"/>
          <p:nvPr/>
        </p:nvSpPr>
        <p:spPr>
          <a:xfrm>
            <a:off x="3061160" y="159703"/>
            <a:ext cx="12955092" cy="1566544"/>
          </a:xfrm>
          <a:prstGeom prst="rect">
            <a:avLst/>
          </a:prstGeom>
        </p:spPr>
        <p:txBody>
          <a:bodyPr lIns="0" tIns="0" rIns="0" bIns="0" rtlCol="0" anchor="t">
            <a:spAutoFit/>
          </a:bodyPr>
          <a:lstStyle/>
          <a:p>
            <a:pPr algn="ctr">
              <a:lnSpc>
                <a:spcPts val="12880"/>
              </a:lnSpc>
            </a:pPr>
            <a:r>
              <a:rPr lang="en-US" sz="9200">
                <a:solidFill>
                  <a:srgbClr val="000000"/>
                </a:solidFill>
                <a:latin typeface="Canva Sans Bold"/>
              </a:rPr>
              <a:t>Naive Bayes Algorithm</a:t>
            </a:r>
          </a:p>
        </p:txBody>
      </p:sp>
      <p:sp>
        <p:nvSpPr>
          <p:cNvPr id="3" name="TextBox 3"/>
          <p:cNvSpPr txBox="1"/>
          <p:nvPr/>
        </p:nvSpPr>
        <p:spPr>
          <a:xfrm>
            <a:off x="0" y="3619817"/>
            <a:ext cx="18288000" cy="2980690"/>
          </a:xfrm>
          <a:prstGeom prst="rect">
            <a:avLst/>
          </a:prstGeom>
        </p:spPr>
        <p:txBody>
          <a:bodyPr lIns="0" tIns="0" rIns="0" bIns="0" rtlCol="0" anchor="t">
            <a:spAutoFit/>
          </a:bodyPr>
          <a:lstStyle/>
          <a:p>
            <a:pPr algn="ctr">
              <a:lnSpc>
                <a:spcPts val="4759"/>
              </a:lnSpc>
            </a:pPr>
            <a:r>
              <a:rPr lang="en-US" sz="3399">
                <a:solidFill>
                  <a:srgbClr val="000000"/>
                </a:solidFill>
                <a:latin typeface="Canva Sans"/>
              </a:rPr>
              <a:t>Naïve Bayes: Naïve Bayes (NB) is a classification technique based on the Bayes' theorem. This theorem can describe the probability of an event based on the prior knowledge of conditions related to that event. This classifier assumes that a particular feature in a class is not directly related to any other feature although features for that class could have interdependence among themselves.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47</TotalTime>
  <Words>641</Words>
  <Application>Microsoft Office PowerPoint</Application>
  <PresentationFormat>Custom</PresentationFormat>
  <Paragraphs>64</Paragraphs>
  <Slides>13</Slides>
  <Notes>0</Notes>
  <HiddenSlides>0</HiddenSlides>
  <MMClips>0</MMClips>
  <ScaleCrop>false</ScaleCrop>
  <HeadingPairs>
    <vt:vector size="6" baseType="variant">
      <vt:variant>
        <vt:lpstr>Fonts Used</vt:lpstr>
      </vt:variant>
      <vt:variant>
        <vt:i4>18</vt:i4>
      </vt:variant>
      <vt:variant>
        <vt:lpstr>Theme</vt:lpstr>
      </vt:variant>
      <vt:variant>
        <vt:i4>1</vt:i4>
      </vt:variant>
      <vt:variant>
        <vt:lpstr>Slide Titles</vt:lpstr>
      </vt:variant>
      <vt:variant>
        <vt:i4>13</vt:i4>
      </vt:variant>
    </vt:vector>
  </HeadingPairs>
  <TitlesOfParts>
    <vt:vector size="32" baseType="lpstr">
      <vt:lpstr>DejaVu Serif</vt:lpstr>
      <vt:lpstr>Calibri</vt:lpstr>
      <vt:lpstr>Aileron Bold</vt:lpstr>
      <vt:lpstr>Times New Roman Bold</vt:lpstr>
      <vt:lpstr>Arial Bold</vt:lpstr>
      <vt:lpstr>Arimo</vt:lpstr>
      <vt:lpstr>Open Sans Light</vt:lpstr>
      <vt:lpstr>Open Sans</vt:lpstr>
      <vt:lpstr>Harmattan</vt:lpstr>
      <vt:lpstr>Open Sans Bold</vt:lpstr>
      <vt:lpstr>Trocchi</vt:lpstr>
      <vt:lpstr>Arial</vt:lpstr>
      <vt:lpstr>Hatton Heavy</vt:lpstr>
      <vt:lpstr>Canva Sans</vt:lpstr>
      <vt:lpstr>Aileron</vt:lpstr>
      <vt:lpstr>Canva Sans Bold</vt:lpstr>
      <vt:lpstr>DejaVu Serif Bold</vt:lpstr>
      <vt:lpstr>Aileron Ultra-Bold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Group 12_Health Prediction app_SE</dc:title>
  <cp:lastModifiedBy>Amisha Verma</cp:lastModifiedBy>
  <cp:revision>4</cp:revision>
  <dcterms:created xsi:type="dcterms:W3CDTF">2006-08-16T00:00:00Z</dcterms:created>
  <dcterms:modified xsi:type="dcterms:W3CDTF">2024-04-16T10:24:46Z</dcterms:modified>
  <dc:identifier>DAF7zoPzdY8</dc:identifier>
</cp:coreProperties>
</file>